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9" r:id="rId2"/>
    <p:sldMasterId id="2147483697" r:id="rId3"/>
    <p:sldMasterId id="2147483717" r:id="rId4"/>
    <p:sldMasterId id="2147483725" r:id="rId5"/>
    <p:sldMasterId id="2147483733" r:id="rId6"/>
    <p:sldMasterId id="2147483736" r:id="rId7"/>
    <p:sldMasterId id="2147483744" r:id="rId8"/>
  </p:sldMasterIdLst>
  <p:handoutMasterIdLst>
    <p:handoutMasterId r:id="rId25"/>
  </p:handoutMasterIdLst>
  <p:sldIdLst>
    <p:sldId id="263" r:id="rId9"/>
    <p:sldId id="262" r:id="rId10"/>
    <p:sldId id="278" r:id="rId11"/>
    <p:sldId id="264" r:id="rId12"/>
    <p:sldId id="279" r:id="rId13"/>
    <p:sldId id="265" r:id="rId14"/>
    <p:sldId id="269" r:id="rId15"/>
    <p:sldId id="277" r:id="rId16"/>
    <p:sldId id="276" r:id="rId17"/>
    <p:sldId id="280" r:id="rId18"/>
    <p:sldId id="274" r:id="rId19"/>
    <p:sldId id="273" r:id="rId20"/>
    <p:sldId id="271" r:id="rId21"/>
    <p:sldId id="275" r:id="rId22"/>
    <p:sldId id="266" r:id="rId23"/>
    <p:sldId id="267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5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3BF692-2583-0C4A-94C4-21A4F26FDBC3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A293CF1-AE3A-AE47-8DB9-506A9E8CD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90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728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1613"/>
            <a:ext cx="8229600" cy="2530202"/>
          </a:xfrm>
        </p:spPr>
        <p:txBody>
          <a:bodyPr anchor="b">
            <a:normAutofit/>
          </a:bodyPr>
          <a:lstStyle>
            <a:lvl1pPr algn="ctr">
              <a:defRPr sz="5400"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0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25718"/>
            <a:ext cx="8229600" cy="1522069"/>
          </a:xfrm>
        </p:spPr>
        <p:txBody>
          <a:bodyPr anchor="t"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6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53665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chemeClr val="accent4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3665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rgbClr val="53565A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2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spc="-15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6418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spc="-150">
                <a:solidFill>
                  <a:srgbClr val="6BABE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46418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4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431694"/>
            <a:ext cx="8229600" cy="1516094"/>
          </a:xfrm>
        </p:spPr>
        <p:txBody>
          <a:bodyPr/>
          <a:lstStyle>
            <a:lvl1pPr>
              <a:defRPr b="1" spc="-3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67450"/>
            <a:ext cx="8229600" cy="42068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0552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1613"/>
            <a:ext cx="8229600" cy="2530202"/>
          </a:xfrm>
        </p:spPr>
        <p:txBody>
          <a:bodyPr anchor="b">
            <a:normAutofit/>
          </a:bodyPr>
          <a:lstStyle>
            <a:lvl1pPr algn="ctr">
              <a:defRPr sz="5400"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2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6134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1pPr>
            <a:lvl2pPr marL="914400" indent="-4572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3pPr>
            <a:lvl4pPr marL="17145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4pPr>
            <a:lvl5pPr marL="21717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25718"/>
            <a:ext cx="8229600" cy="2079389"/>
          </a:xfrm>
        </p:spPr>
        <p:txBody>
          <a:bodyPr anchor="t"/>
          <a:lstStyle>
            <a:lvl1pPr algn="l">
              <a:defRPr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0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3543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chemeClr val="accent4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13543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rgbClr val="53565A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2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spc="-15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75414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spc="-150">
                <a:solidFill>
                  <a:srgbClr val="6BABE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75414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713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23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13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7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728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1613"/>
            <a:ext cx="8229600" cy="2530202"/>
          </a:xfrm>
        </p:spPr>
        <p:txBody>
          <a:bodyPr anchor="b">
            <a:normAutofit/>
          </a:bodyPr>
          <a:lstStyle>
            <a:lvl1pPr algn="ctr">
              <a:defRPr sz="5400"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0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0952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2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697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25718"/>
            <a:ext cx="8229600" cy="2134207"/>
          </a:xfrm>
        </p:spPr>
        <p:txBody>
          <a:bodyPr anchor="t"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5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6134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chemeClr val="accent4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6134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rgbClr val="53565A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77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75414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75414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81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3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1694"/>
            <a:ext cx="8229600" cy="1470412"/>
          </a:xfrm>
        </p:spPr>
        <p:txBody>
          <a:bodyPr/>
          <a:lstStyle>
            <a:lvl1pPr>
              <a:defRPr b="1" spc="-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67450"/>
            <a:ext cx="8229600" cy="420688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0618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697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25718"/>
            <a:ext cx="8229600" cy="1522069"/>
          </a:xfrm>
        </p:spPr>
        <p:txBody>
          <a:bodyPr anchor="t"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19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728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1613"/>
            <a:ext cx="7315200" cy="2530202"/>
          </a:xfrm>
        </p:spPr>
        <p:txBody>
          <a:bodyPr anchor="b">
            <a:normAutofit/>
          </a:bodyPr>
          <a:lstStyle>
            <a:lvl1pPr algn="l">
              <a:defRPr sz="5400"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46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24720" y="1600200"/>
            <a:ext cx="7565216" cy="4959725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4720" y="274638"/>
            <a:ext cx="7565216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44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795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697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79513" y="4425718"/>
            <a:ext cx="7772400" cy="1522069"/>
          </a:xfrm>
        </p:spPr>
        <p:txBody>
          <a:bodyPr anchor="t"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60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15075" y="1600200"/>
            <a:ext cx="3828122" cy="5005407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chemeClr val="accent4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80255" y="1600200"/>
            <a:ext cx="3901562" cy="5005407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rgbClr val="53565A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5075" y="274638"/>
            <a:ext cx="7866742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6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5074" y="274638"/>
            <a:ext cx="7811919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5074" y="1535113"/>
            <a:ext cx="3809848" cy="63976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115074" y="2174875"/>
            <a:ext cx="3809848" cy="3646418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02226" y="1535113"/>
            <a:ext cx="3824768" cy="63976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5102226" y="2174875"/>
            <a:ext cx="3824768" cy="3646418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54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87663" y="284321"/>
            <a:ext cx="7766233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68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734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728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1613"/>
            <a:ext cx="7315200" cy="2530202"/>
          </a:xfrm>
        </p:spPr>
        <p:txBody>
          <a:bodyPr anchor="b">
            <a:normAutofit/>
          </a:bodyPr>
          <a:lstStyle>
            <a:lvl1pPr algn="l">
              <a:defRPr sz="5400"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6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24720" y="1600200"/>
            <a:ext cx="7565216" cy="4959725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1pPr>
            <a:lvl2pPr marL="742950" indent="-285750">
              <a:buClr>
                <a:schemeClr val="tx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2pPr>
            <a:lvl3pPr marL="1143000" indent="-228600">
              <a:buClr>
                <a:schemeClr val="tx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3pPr>
            <a:lvl4pPr marL="1600200" indent="-228600">
              <a:buClr>
                <a:schemeClr val="tx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4pPr>
            <a:lvl5pPr marL="2057400" indent="-228600">
              <a:buClr>
                <a:schemeClr val="tx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4720" y="274638"/>
            <a:ext cx="7565216" cy="1143000"/>
          </a:xfrm>
        </p:spPr>
        <p:txBody>
          <a:bodyPr/>
          <a:lstStyle>
            <a:lvl1pPr algn="l">
              <a:defRPr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8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795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697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79513" y="4425718"/>
            <a:ext cx="7772400" cy="1522069"/>
          </a:xfrm>
        </p:spPr>
        <p:txBody>
          <a:bodyPr anchor="t"/>
          <a:lstStyle>
            <a:lvl1pPr algn="l">
              <a:defRPr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0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53665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chemeClr val="accent4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3665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 sz="2800">
                <a:solidFill>
                  <a:srgbClr val="53565A"/>
                </a:solidFill>
              </a:defRPr>
            </a:lvl1pPr>
            <a:lvl2pPr marL="8001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3pPr>
            <a:lvl4pPr marL="16573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4pPr>
            <a:lvl5pPr marL="2114550" indent="-28575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24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15075" y="1600200"/>
            <a:ext cx="3828122" cy="5005407"/>
          </a:xfrm>
        </p:spPr>
        <p:txBody>
          <a:bodyPr/>
          <a:lstStyle>
            <a:lvl1pPr marL="457200" indent="-457200">
              <a:buClr>
                <a:schemeClr val="tx1"/>
              </a:buClr>
              <a:buSzPct val="115000"/>
              <a:buFont typeface="Arial"/>
              <a:buChar char="•"/>
              <a:defRPr sz="2800">
                <a:solidFill>
                  <a:schemeClr val="accent4"/>
                </a:solidFill>
              </a:defRPr>
            </a:lvl1pPr>
            <a:lvl2pPr marL="800100" indent="-342900">
              <a:buClr>
                <a:schemeClr val="tx1"/>
              </a:buClr>
              <a:buSzPct val="115000"/>
              <a:buFont typeface="Arial"/>
              <a:buChar char="•"/>
              <a:defRPr sz="2400">
                <a:solidFill>
                  <a:schemeClr val="accent4"/>
                </a:solidFill>
              </a:defRPr>
            </a:lvl2pPr>
            <a:lvl3pPr marL="1257300" indent="-342900">
              <a:buClr>
                <a:schemeClr val="tx1"/>
              </a:buClr>
              <a:buSzPct val="115000"/>
              <a:buFont typeface="Arial"/>
              <a:buChar char="•"/>
              <a:defRPr sz="2000">
                <a:solidFill>
                  <a:schemeClr val="accent4"/>
                </a:solidFill>
              </a:defRPr>
            </a:lvl3pPr>
            <a:lvl4pPr marL="1657350" indent="-285750">
              <a:buClr>
                <a:schemeClr val="tx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4pPr>
            <a:lvl5pPr marL="2114550" indent="-285750">
              <a:buClr>
                <a:schemeClr val="tx1"/>
              </a:buClr>
              <a:buSzPct val="115000"/>
              <a:buFont typeface="Arial"/>
              <a:buChar char="•"/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80255" y="1600200"/>
            <a:ext cx="3901562" cy="5005407"/>
          </a:xfrm>
        </p:spPr>
        <p:txBody>
          <a:bodyPr/>
          <a:lstStyle>
            <a:lvl1pPr marL="457200" indent="-457200">
              <a:buClr>
                <a:schemeClr val="tx1"/>
              </a:buClr>
              <a:buSzPct val="115000"/>
              <a:buFont typeface="Arial"/>
              <a:buChar char="•"/>
              <a:defRPr sz="2800">
                <a:solidFill>
                  <a:srgbClr val="53565A"/>
                </a:solidFill>
              </a:defRPr>
            </a:lvl1pPr>
            <a:lvl2pPr marL="800100" indent="-342900">
              <a:buClr>
                <a:schemeClr val="tx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2pPr>
            <a:lvl3pPr marL="1257300" indent="-342900">
              <a:buClr>
                <a:schemeClr val="tx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3pPr>
            <a:lvl4pPr marL="1657350" indent="-285750">
              <a:buClr>
                <a:schemeClr val="tx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4pPr>
            <a:lvl5pPr marL="2114550" indent="-285750">
              <a:buClr>
                <a:schemeClr val="tx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5075" y="274638"/>
            <a:ext cx="7866742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72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5074" y="274638"/>
            <a:ext cx="7811919" cy="1143000"/>
          </a:xfrm>
        </p:spPr>
        <p:txBody>
          <a:bodyPr/>
          <a:lstStyle>
            <a:lvl1pPr algn="l">
              <a:defRPr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5074" y="1535113"/>
            <a:ext cx="3809848" cy="639762"/>
          </a:xfrm>
        </p:spPr>
        <p:txBody>
          <a:bodyPr anchor="b"/>
          <a:lstStyle>
            <a:lvl1pPr marL="0" indent="0">
              <a:buNone/>
              <a:defRPr sz="2400" b="1" spc="-15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115074" y="2174875"/>
            <a:ext cx="3809848" cy="3646418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tx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tx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tx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tx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02226" y="1535113"/>
            <a:ext cx="3824768" cy="639762"/>
          </a:xfrm>
        </p:spPr>
        <p:txBody>
          <a:bodyPr anchor="b"/>
          <a:lstStyle>
            <a:lvl1pPr marL="0" indent="0">
              <a:buNone/>
              <a:defRPr sz="2400" b="1" spc="-150">
                <a:solidFill>
                  <a:srgbClr val="DB1A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5102226" y="2174875"/>
            <a:ext cx="3824768" cy="3646418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tx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tx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tx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tx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98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87663" y="284321"/>
            <a:ext cx="7766233" cy="1143000"/>
          </a:xfrm>
        </p:spPr>
        <p:txBody>
          <a:bodyPr/>
          <a:lstStyle>
            <a:lvl1pPr algn="l">
              <a:defRPr b="1" spc="-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27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94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6418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46418"/>
          </a:xfrm>
        </p:spPr>
        <p:txBody>
          <a:bodyPr/>
          <a:lstStyle>
            <a:lvl1pPr marL="342900" indent="-342900"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53565A"/>
                </a:solidFill>
              </a:defRPr>
            </a:lvl1pPr>
            <a:lvl2pPr marL="742950" indent="-285750">
              <a:buClr>
                <a:schemeClr val="accent1"/>
              </a:buClr>
              <a:buSzPct val="115000"/>
              <a:buFont typeface="Arial"/>
              <a:buChar char="•"/>
              <a:defRPr sz="2000">
                <a:solidFill>
                  <a:srgbClr val="53565A"/>
                </a:solidFill>
              </a:defRPr>
            </a:lvl2pPr>
            <a:lvl3pPr marL="1143000" indent="-228600">
              <a:buClr>
                <a:schemeClr val="accent1"/>
              </a:buClr>
              <a:buSzPct val="115000"/>
              <a:buFont typeface="Arial"/>
              <a:buChar char="•"/>
              <a:defRPr sz="1800">
                <a:solidFill>
                  <a:srgbClr val="53565A"/>
                </a:solidFill>
              </a:defRPr>
            </a:lvl3pPr>
            <a:lvl4pPr marL="16002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4pPr>
            <a:lvl5pPr marL="2057400" indent="-228600">
              <a:buClr>
                <a:schemeClr val="accent1"/>
              </a:buClr>
              <a:buSzPct val="115000"/>
              <a:buFont typeface="Arial"/>
              <a:buChar char="•"/>
              <a:defRPr sz="1600">
                <a:solidFill>
                  <a:srgbClr val="5356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0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1613"/>
            <a:ext cx="8229600" cy="2530202"/>
          </a:xfrm>
        </p:spPr>
        <p:txBody>
          <a:bodyPr anchor="b">
            <a:normAutofit/>
          </a:bodyPr>
          <a:lstStyle>
            <a:lvl1pPr algn="ctr">
              <a:defRPr sz="5400"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7475"/>
          </a:xfrm>
        </p:spPr>
        <p:txBody>
          <a:bodyPr/>
          <a:lstStyle>
            <a:lvl1pPr marL="457200" indent="-4572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1pPr>
            <a:lvl2pPr marL="914400" indent="-4572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3pPr>
            <a:lvl4pPr marL="17145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4pPr>
            <a:lvl5pPr marL="2171700" indent="-342900">
              <a:buClr>
                <a:schemeClr val="accent1"/>
              </a:buClr>
              <a:buSzPct val="115000"/>
              <a:buFont typeface="Arial"/>
              <a:buChar char="•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 spc="-300" baseline="0">
                <a:solidFill>
                  <a:srgbClr val="0033A1"/>
                </a:solidFill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9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7CE6-B896-D444-8D58-92F04C39588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4E06-A7FF-FF4B-8CE8-60497490F3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38"/>
            <a:ext cx="9199444" cy="6899583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270467" y="643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8A9A1-AD27-404B-B7B4-AB789211A481}" type="datetime1">
              <a:rPr lang="en-US" smtClean="0">
                <a:solidFill>
                  <a:srgbClr val="D9D9D9"/>
                </a:solidFill>
              </a:rPr>
              <a:pPr/>
              <a:t>12/12/2017</a:t>
            </a:fld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84987" y="643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5D6161-A8FA-3A48-9886-DB73F6AF8664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4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7F6C-2F8B-DD4E-ACB1-A87E64DEF739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5F6E9-21ED-C042-BA0F-C352FD1FEC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ntitled-19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270467" y="643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8A9A1-AD27-404B-B7B4-AB789211A481}" type="datetime1">
              <a:rPr lang="en-US" smtClean="0">
                <a:solidFill>
                  <a:srgbClr val="D9D9D9"/>
                </a:solidFill>
              </a:rPr>
              <a:pPr/>
              <a:t>12/12/2017</a:t>
            </a:fld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84987" y="643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5D6161-A8FA-3A48-9886-DB73F6AF8664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4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1A809-2BAA-154A-8E81-DD62A8E797BA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05EC-4160-B44E-8B48-35AF089E9E7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ntitled-1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5758-9259-034A-8888-8729E06E6D24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07D5-B588-CB4C-81ED-28485F1401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ntitled-117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270467" y="62561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8A9A1-AD27-404B-B7B4-AB789211A481}" type="datetime1">
              <a:rPr lang="en-US" smtClean="0">
                <a:solidFill>
                  <a:srgbClr val="D9D9D9"/>
                </a:solidFill>
              </a:rPr>
              <a:pPr/>
              <a:t>12/12/2017</a:t>
            </a:fld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50947" y="62561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5D6161-A8FA-3A48-9886-DB73F6AF8664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101C-F528-9D4C-849A-4F8BF95F85F5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7BFDF-E12C-C740-AA85-C6DF2D926B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ntitled-118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270467" y="62561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8A9A1-AD27-404B-B7B4-AB789211A481}" type="datetime1">
              <a:rPr lang="en-US" smtClean="0">
                <a:solidFill>
                  <a:srgbClr val="D9D9D9"/>
                </a:solidFill>
              </a:rPr>
              <a:pPr/>
              <a:t>12/12/2017</a:t>
            </a:fld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50947" y="62561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5D6161-A8FA-3A48-9886-DB73F6AF8664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6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A45E-52CA-B642-B093-47820F679E2A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6452-85F8-4746-96A4-DABF554FF39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ntitled-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EB14-7B00-134C-B99C-CEDB67BD133C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D6F7-C9B5-7A48-B14B-474BF524D9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ntitled-111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129126" y="6414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8A9A1-AD27-404B-B7B4-AB789211A481}" type="datetime1">
              <a:rPr lang="en-US" smtClean="0">
                <a:solidFill>
                  <a:srgbClr val="D9D9D9"/>
                </a:solidFill>
              </a:rPr>
              <a:pPr/>
              <a:t>12/12/2017</a:t>
            </a:fld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91184" y="6414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5D6161-A8FA-3A48-9886-DB73F6AF8664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1CD2-FB22-454A-9C9F-F254F9A596C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E227-AF05-3A46-A4BF-B6444AEEEB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ntitled-11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129126" y="6414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8A9A1-AD27-404B-B7B4-AB789211A481}" type="datetime1">
              <a:rPr lang="en-US" smtClean="0">
                <a:solidFill>
                  <a:srgbClr val="D9D9D9"/>
                </a:solidFill>
              </a:rPr>
              <a:pPr/>
              <a:t>12/12/2017</a:t>
            </a:fld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91184" y="6414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5D6161-A8FA-3A48-9886-DB73F6AF8664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225" y="254635"/>
            <a:ext cx="8229600" cy="6403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Certificates of Insurance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631959" y="895034"/>
            <a:ext cx="3054841" cy="492626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Anyone </a:t>
            </a:r>
            <a:r>
              <a:rPr lang="en-US" dirty="0">
                <a:solidFill>
                  <a:schemeClr val="tx1"/>
                </a:solidFill>
              </a:rPr>
              <a:t>performing a service </a:t>
            </a:r>
            <a:r>
              <a:rPr lang="en-US" dirty="0" smtClean="0">
                <a:solidFill>
                  <a:schemeClr val="tx1"/>
                </a:solidFill>
              </a:rPr>
              <a:t>on State </a:t>
            </a:r>
            <a:r>
              <a:rPr lang="en-US" dirty="0">
                <a:solidFill>
                  <a:schemeClr val="tx1"/>
                </a:solidFill>
              </a:rPr>
              <a:t>Property needs to provide a copy of their Certificate of </a:t>
            </a:r>
            <a:r>
              <a:rPr lang="en-US" dirty="0" smtClean="0">
                <a:solidFill>
                  <a:schemeClr val="tx1"/>
                </a:solidFill>
              </a:rPr>
              <a:t>Insurance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Certificates </a:t>
            </a:r>
            <a:r>
              <a:rPr lang="en-US" dirty="0" smtClean="0">
                <a:solidFill>
                  <a:schemeClr val="tx1"/>
                </a:solidFill>
              </a:rPr>
              <a:t>are good for 1 year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Policy Dates are listed, be sure your project will be completed before the expiration or we will need a new copy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" y="987552"/>
            <a:ext cx="5299364" cy="50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02" y="483860"/>
            <a:ext cx="3868998" cy="47568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484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300" dirty="0" smtClean="0"/>
              <a:t>Currently </a:t>
            </a:r>
            <a:r>
              <a:rPr lang="en-US" sz="3300" dirty="0" smtClean="0"/>
              <a:t>UWG does </a:t>
            </a:r>
            <a:br>
              <a:rPr lang="en-US" sz="3300" dirty="0" smtClean="0"/>
            </a:br>
            <a:r>
              <a:rPr lang="en-US" sz="3300" dirty="0" smtClean="0"/>
              <a:t>not buy any </a:t>
            </a:r>
            <a:br>
              <a:rPr lang="en-US" sz="3300" dirty="0" smtClean="0"/>
            </a:br>
            <a:r>
              <a:rPr lang="en-US" sz="3300" dirty="0" smtClean="0"/>
              <a:t>Weapons of Mass </a:t>
            </a:r>
            <a:br>
              <a:rPr lang="en-US" sz="3300" dirty="0" smtClean="0"/>
            </a:br>
            <a:r>
              <a:rPr lang="en-US" sz="3300" dirty="0" smtClean="0"/>
              <a:t>Destruction…… </a:t>
            </a:r>
            <a:br>
              <a:rPr lang="en-US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or </a:t>
            </a:r>
            <a:r>
              <a:rPr lang="en-US" sz="3300" dirty="0" smtClean="0"/>
              <a:t>do we?</a:t>
            </a:r>
            <a:br>
              <a:rPr lang="en-US" sz="3300" dirty="0" smtClean="0"/>
            </a:b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According to our 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Category / NIGP 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codes </a:t>
            </a:r>
            <a:r>
              <a:rPr lang="en-US" sz="3300" dirty="0" smtClean="0"/>
              <a:t>on our Requisitions </a:t>
            </a:r>
            <a:br>
              <a:rPr lang="en-US" sz="3300" dirty="0" smtClean="0"/>
            </a:br>
            <a:r>
              <a:rPr lang="en-US" sz="3300" dirty="0" smtClean="0"/>
              <a:t>we </a:t>
            </a:r>
            <a:r>
              <a:rPr lang="en-US" sz="3300" dirty="0" smtClean="0"/>
              <a:t>do ……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7058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 are over 9,000 codes for </a:t>
            </a:r>
            <a:r>
              <a:rPr lang="en-US" dirty="0" smtClean="0">
                <a:solidFill>
                  <a:schemeClr val="tx1"/>
                </a:solidFill>
              </a:rPr>
              <a:t>commodities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services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codes </a:t>
            </a:r>
            <a:r>
              <a:rPr lang="en-US" dirty="0" smtClean="0">
                <a:solidFill>
                  <a:schemeClr val="tx1"/>
                </a:solidFill>
              </a:rPr>
              <a:t>will drive which account code is </a:t>
            </a:r>
            <a:r>
              <a:rPr lang="en-US" dirty="0" smtClean="0">
                <a:solidFill>
                  <a:schemeClr val="tx1"/>
                </a:solidFill>
              </a:rPr>
              <a:t>used, and also routes the Requisition to the Approvers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 services are listed under a 9XXXX code (So be sure to utilize the correct code)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purchase orders are audited by the State on </a:t>
            </a:r>
            <a:r>
              <a:rPr lang="en-US" dirty="0" smtClean="0">
                <a:solidFill>
                  <a:schemeClr val="tx1"/>
                </a:solidFill>
              </a:rPr>
              <a:t>the Category / NIGP codes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/ NIGP Codes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NIGP code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146412"/>
            <a:ext cx="7615450" cy="4551126"/>
          </a:xfrm>
        </p:spPr>
      </p:pic>
    </p:spTree>
    <p:extLst>
      <p:ext uri="{BB962C8B-B14F-4D97-AF65-F5344CB8AC3E}">
        <p14:creationId xmlns:p14="http://schemas.microsoft.com/office/powerpoint/2010/main" val="193751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Take your time to go through the list one day and make notes of where your purchases live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Make a quick list </a:t>
            </a:r>
            <a:r>
              <a:rPr lang="en-US" dirty="0" smtClean="0">
                <a:solidFill>
                  <a:schemeClr val="tx1"/>
                </a:solidFill>
              </a:rPr>
              <a:t>of codes you will use the most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you can not find a number give your friendly purchaser a call and we are always Happy to Help!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your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0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smtClean="0">
                <a:solidFill>
                  <a:schemeClr val="tx1"/>
                </a:solidFill>
              </a:rPr>
              <a:t>Review </a:t>
            </a:r>
            <a:r>
              <a:rPr lang="en-US" dirty="0" smtClean="0">
                <a:solidFill>
                  <a:schemeClr val="tx1"/>
                </a:solidFill>
              </a:rPr>
              <a:t>all Purchase requests </a:t>
            </a:r>
            <a:r>
              <a:rPr lang="en-US" dirty="0">
                <a:solidFill>
                  <a:schemeClr val="tx1"/>
                </a:solidFill>
              </a:rPr>
              <a:t>for compliance with </a:t>
            </a:r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purchasing guidelines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Review </a:t>
            </a:r>
            <a:r>
              <a:rPr lang="en-US" dirty="0" smtClean="0">
                <a:solidFill>
                  <a:schemeClr val="tx1"/>
                </a:solidFill>
              </a:rPr>
              <a:t>all contracts, to ensure they have the correct terms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Contact vendors </a:t>
            </a:r>
            <a:r>
              <a:rPr lang="en-US" dirty="0">
                <a:solidFill>
                  <a:schemeClr val="tx1"/>
                </a:solidFill>
              </a:rPr>
              <a:t>for changes, if </a:t>
            </a:r>
            <a:r>
              <a:rPr lang="en-US" dirty="0" smtClean="0">
                <a:solidFill>
                  <a:schemeClr val="tx1"/>
                </a:solidFill>
              </a:rPr>
              <a:t>necessary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Process </a:t>
            </a:r>
            <a:r>
              <a:rPr lang="en-US" dirty="0" smtClean="0">
                <a:solidFill>
                  <a:schemeClr val="tx1"/>
                </a:solidFill>
              </a:rPr>
              <a:t>Contracts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Secure </a:t>
            </a:r>
            <a:r>
              <a:rPr lang="en-US" dirty="0">
                <a:solidFill>
                  <a:schemeClr val="tx1"/>
                </a:solidFill>
              </a:rPr>
              <a:t>Signatures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 smtClean="0">
                <a:solidFill>
                  <a:schemeClr val="tx1"/>
                </a:solidFill>
              </a:rPr>
              <a:t>planning </a:t>
            </a:r>
            <a:r>
              <a:rPr lang="en-US" dirty="0">
                <a:solidFill>
                  <a:schemeClr val="tx1"/>
                </a:solidFill>
              </a:rPr>
              <a:t>ahead, you </a:t>
            </a:r>
            <a:r>
              <a:rPr lang="en-US" dirty="0" smtClean="0">
                <a:solidFill>
                  <a:schemeClr val="tx1"/>
                </a:solidFill>
              </a:rPr>
              <a:t>should</a:t>
            </a:r>
            <a:r>
              <a:rPr lang="en-US" dirty="0" smtClean="0">
                <a:solidFill>
                  <a:schemeClr val="tx1"/>
                </a:solidFill>
              </a:rPr>
              <a:t> submit any contracts </a:t>
            </a:r>
            <a:r>
              <a:rPr lang="en-US" dirty="0">
                <a:solidFill>
                  <a:schemeClr val="tx1"/>
                </a:solidFill>
              </a:rPr>
              <a:t>ahead of time for review prior to the purchase request being submitted.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Purchasing Services Do?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Conclusion …….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4000" u="sng" dirty="0" smtClean="0">
                <a:solidFill>
                  <a:schemeClr val="tx1"/>
                </a:solidFill>
              </a:rPr>
              <a:t>Do </a:t>
            </a:r>
            <a:r>
              <a:rPr lang="en-US" sz="4000" u="sng" dirty="0">
                <a:solidFill>
                  <a:schemeClr val="tx1"/>
                </a:solidFill>
              </a:rPr>
              <a:t>not sign anything!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Obtain electronic </a:t>
            </a:r>
            <a:r>
              <a:rPr lang="en-US" sz="4000" dirty="0" smtClean="0">
                <a:solidFill>
                  <a:schemeClr val="tx1"/>
                </a:solidFill>
              </a:rPr>
              <a:t>copies </a:t>
            </a:r>
            <a:r>
              <a:rPr lang="en-US" sz="4000" dirty="0">
                <a:solidFill>
                  <a:schemeClr val="tx1"/>
                </a:solidFill>
              </a:rPr>
              <a:t>of </a:t>
            </a:r>
            <a:r>
              <a:rPr lang="en-US" sz="4000" dirty="0" smtClean="0">
                <a:solidFill>
                  <a:schemeClr val="tx1"/>
                </a:solidFill>
              </a:rPr>
              <a:t>contracts </a:t>
            </a:r>
            <a:r>
              <a:rPr lang="en-US" sz="4000" dirty="0">
                <a:solidFill>
                  <a:schemeClr val="tx1"/>
                </a:solidFill>
              </a:rPr>
              <a:t>if </a:t>
            </a:r>
            <a:r>
              <a:rPr lang="en-US" sz="4000" dirty="0" smtClean="0">
                <a:solidFill>
                  <a:schemeClr val="tx1"/>
                </a:solidFill>
              </a:rPr>
              <a:t>possible</a:t>
            </a:r>
            <a:endParaRPr lang="en-US" sz="4000" dirty="0">
              <a:solidFill>
                <a:schemeClr val="tx1"/>
              </a:solidFill>
            </a:endParaRP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Submit to Purchasing ASAP for </a:t>
            </a:r>
            <a:r>
              <a:rPr lang="en-US" sz="4000" dirty="0" smtClean="0">
                <a:solidFill>
                  <a:schemeClr val="tx1"/>
                </a:solidFill>
              </a:rPr>
              <a:t>review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Ask for an E-verify or Certificate of Insurance</a:t>
            </a:r>
            <a:endParaRPr lang="en-US" sz="4000" dirty="0">
              <a:solidFill>
                <a:schemeClr val="tx1"/>
              </a:solidFill>
            </a:endParaRP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Plan </a:t>
            </a:r>
            <a:r>
              <a:rPr lang="en-US" sz="4000" dirty="0">
                <a:solidFill>
                  <a:schemeClr val="tx1"/>
                </a:solidFill>
              </a:rPr>
              <a:t>ahead!!!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1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8548"/>
            <a:ext cx="8229600" cy="4169127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contract is a legal and binding instrument governing the responsibilities of both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an offer is made and accepted, and each party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SzTx/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Remember…….. Purchase Orders are considered to be a Legal Binding Contract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Calibri" panose="020F0502020204030204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Calibri" panose="020F0502020204030204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Contract?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5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a contract consist of?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Agreements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Terms </a:t>
            </a:r>
            <a:r>
              <a:rPr lang="en-US" dirty="0">
                <a:solidFill>
                  <a:schemeClr val="tx1"/>
                </a:solidFill>
              </a:rPr>
              <a:t>&amp; Conditions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Contracts </a:t>
            </a:r>
            <a:r>
              <a:rPr lang="en-US" dirty="0">
                <a:solidFill>
                  <a:schemeClr val="tx1"/>
                </a:solidFill>
              </a:rPr>
              <a:t>can be one (1) page or multiple pages.</a:t>
            </a:r>
          </a:p>
          <a:p>
            <a:r>
              <a:rPr lang="en-US" dirty="0">
                <a:solidFill>
                  <a:schemeClr val="tx1"/>
                </a:solidFill>
              </a:rPr>
              <a:t>Contracts can be on-line versions like software agreements (i.e. when you click “I Accept.”)</a:t>
            </a:r>
          </a:p>
          <a:p>
            <a:r>
              <a:rPr lang="en-US" dirty="0">
                <a:solidFill>
                  <a:schemeClr val="tx1"/>
                </a:solidFill>
              </a:rPr>
              <a:t>You should not agree to the terms of </a:t>
            </a:r>
            <a:r>
              <a:rPr lang="en-US" dirty="0" smtClean="0">
                <a:solidFill>
                  <a:schemeClr val="tx1"/>
                </a:solidFill>
              </a:rPr>
              <a:t>on-line </a:t>
            </a:r>
            <a:r>
              <a:rPr lang="en-US" dirty="0">
                <a:solidFill>
                  <a:schemeClr val="tx1"/>
                </a:solidFill>
              </a:rPr>
              <a:t>agreements (i.e. for software or IT related purchases) until they are reviewed and approved by ITS and Purchasing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5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1821"/>
            <a:ext cx="8229600" cy="46058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Ability to sign contracts is restricted to a limited number of University individuals</a:t>
            </a:r>
          </a:p>
          <a:p>
            <a:r>
              <a:rPr lang="en-US" dirty="0">
                <a:solidFill>
                  <a:schemeClr val="tx1"/>
                </a:solidFill>
              </a:rPr>
              <a:t>Department </a:t>
            </a:r>
            <a:r>
              <a:rPr lang="en-US" dirty="0" smtClean="0">
                <a:solidFill>
                  <a:schemeClr val="tx1"/>
                </a:solidFill>
              </a:rPr>
              <a:t>Heads </a:t>
            </a:r>
            <a:r>
              <a:rPr lang="en-US" b="1" u="sng" dirty="0">
                <a:solidFill>
                  <a:schemeClr val="tx1"/>
                </a:solidFill>
              </a:rPr>
              <a:t>C</a:t>
            </a:r>
            <a:r>
              <a:rPr lang="en-US" b="1" u="sng" dirty="0" smtClean="0">
                <a:solidFill>
                  <a:schemeClr val="tx1"/>
                </a:solidFill>
              </a:rPr>
              <a:t>annot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sign contracts</a:t>
            </a:r>
          </a:p>
          <a:p>
            <a:r>
              <a:rPr lang="en-US" dirty="0">
                <a:solidFill>
                  <a:schemeClr val="tx1"/>
                </a:solidFill>
              </a:rPr>
              <a:t>If you sign a contract you can be held personally </a:t>
            </a:r>
            <a:r>
              <a:rPr lang="en-US" dirty="0" smtClean="0">
                <a:solidFill>
                  <a:schemeClr val="tx1"/>
                </a:solidFill>
              </a:rPr>
              <a:t>liable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Approval matrix is available on the Controller’s </a:t>
            </a:r>
            <a:r>
              <a:rPr lang="en-US" dirty="0" smtClean="0">
                <a:solidFill>
                  <a:schemeClr val="tx1"/>
                </a:solidFill>
              </a:rPr>
              <a:t>website.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Who can sign contracts?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1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Contract Length (Only 12 months)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Automatic Renewals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Hold Harmless or Indemnification language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additional charges or fees such as tax, late payment or interest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Jurisdictions from any other state other than Georgia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arbitration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Prepayments or Deposits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Help us look out for in Contracts?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4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421624" cy="42800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State bids out contracts that we can use as a University System of Georgia Institution in forms of Mandatory SWC, Convenience SWC &amp; IGA Contracts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can also utilize Consortia &amp; Cooperative Contracts through organizations such as NJPA, E&amp;I just to name a few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Any </a:t>
            </a:r>
            <a:r>
              <a:rPr lang="en-US" sz="2400" dirty="0">
                <a:solidFill>
                  <a:schemeClr val="tx1"/>
                </a:solidFill>
              </a:rPr>
              <a:t>contract totaling $25,000 or more must be competitively </a:t>
            </a:r>
            <a:r>
              <a:rPr lang="en-US" sz="2400" dirty="0" smtClean="0">
                <a:solidFill>
                  <a:schemeClr val="tx1"/>
                </a:solidFill>
              </a:rPr>
              <a:t>bid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All purchases between $5,000 - $24,999 </a:t>
            </a:r>
            <a:r>
              <a:rPr lang="en-US" sz="2400" dirty="0" smtClean="0">
                <a:solidFill>
                  <a:schemeClr val="tx1"/>
                </a:solidFill>
              </a:rPr>
              <a:t>not on a contract m</a:t>
            </a:r>
            <a:r>
              <a:rPr lang="en-US" sz="2400" dirty="0" smtClean="0">
                <a:solidFill>
                  <a:schemeClr val="tx1"/>
                </a:solidFill>
              </a:rPr>
              <a:t>ust have 3 quotes attached </a:t>
            </a:r>
            <a:r>
              <a:rPr lang="en-US" sz="2400" dirty="0" smtClean="0">
                <a:solidFill>
                  <a:schemeClr val="tx1"/>
                </a:solidFill>
              </a:rPr>
              <a:t>to the requisition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Contracts are available to use?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275"/>
            <a:ext cx="8898339" cy="51452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on Statewide Contract?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7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0040"/>
            <a:ext cx="8229600" cy="5377635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Any Service $2,500 and above must complete a E-verify and attach it to the requisition or check request.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What is an E-verify?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E-Verify </a:t>
            </a:r>
            <a:r>
              <a:rPr lang="en-US" sz="1800" dirty="0">
                <a:solidFill>
                  <a:schemeClr val="tx1"/>
                </a:solidFill>
              </a:rPr>
              <a:t>is an Internet-based system that compares information </a:t>
            </a:r>
            <a:r>
              <a:rPr lang="en-US" sz="1800" dirty="0" smtClean="0">
                <a:solidFill>
                  <a:schemeClr val="tx1"/>
                </a:solidFill>
              </a:rPr>
              <a:t>from the U.S</a:t>
            </a:r>
            <a:r>
              <a:rPr lang="en-US" sz="1800" dirty="0">
                <a:solidFill>
                  <a:schemeClr val="tx1"/>
                </a:solidFill>
              </a:rPr>
              <a:t>. Department of Homeland Security and Social Security Administration </a:t>
            </a: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dirty="0">
                <a:solidFill>
                  <a:schemeClr val="tx1"/>
                </a:solidFill>
              </a:rPr>
              <a:t>confirm employment </a:t>
            </a:r>
            <a:r>
              <a:rPr lang="en-US" sz="1800" dirty="0" smtClean="0">
                <a:solidFill>
                  <a:schemeClr val="tx1"/>
                </a:solidFill>
              </a:rPr>
              <a:t>eligibility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Federal Law requires UWG to have an E-Verify for </a:t>
            </a:r>
            <a:r>
              <a:rPr lang="en-US" sz="1800" dirty="0">
                <a:solidFill>
                  <a:schemeClr val="tx1"/>
                </a:solidFill>
              </a:rPr>
              <a:t>all transactions when any labor or services ("the physical performance of services") greater than $2,499.99 are procured or contracted </a:t>
            </a: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affidavit must be obtained prior to the service being contracted for or procured, except in the case of emergency repairs or services. </a:t>
            </a:r>
          </a:p>
        </p:txBody>
      </p:sp>
    </p:spTree>
    <p:extLst>
      <p:ext uri="{BB962C8B-B14F-4D97-AF65-F5344CB8AC3E}">
        <p14:creationId xmlns:p14="http://schemas.microsoft.com/office/powerpoint/2010/main" val="96382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10876"/>
          <a:stretch/>
        </p:blipFill>
        <p:spPr>
          <a:xfrm>
            <a:off x="155449" y="0"/>
            <a:ext cx="7015604" cy="5934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71053" y="749808"/>
            <a:ext cx="1972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E-verify number is not your SS# or FEIN#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5-7 digit number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E-</a:t>
            </a:r>
            <a:r>
              <a:rPr lang="en-US" sz="1600" dirty="0" smtClean="0"/>
              <a:t>verify’s</a:t>
            </a:r>
            <a:r>
              <a:rPr lang="en-US" sz="1600" dirty="0" smtClean="0"/>
              <a:t> must be Notarized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you need more information go to the Purchasing webpage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2200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UWG">
      <a:dk1>
        <a:srgbClr val="0033A1"/>
      </a:dk1>
      <a:lt1>
        <a:sysClr val="window" lastClr="FFFFFF"/>
      </a:lt1>
      <a:dk2>
        <a:srgbClr val="B0B7BC"/>
      </a:dk2>
      <a:lt2>
        <a:srgbClr val="D7D7D7"/>
      </a:lt2>
      <a:accent1>
        <a:srgbClr val="6BABE5"/>
      </a:accent1>
      <a:accent2>
        <a:srgbClr val="DB1A21"/>
      </a:accent2>
      <a:accent3>
        <a:srgbClr val="0033A1"/>
      </a:accent3>
      <a:accent4>
        <a:srgbClr val="53565A"/>
      </a:accent4>
      <a:accent5>
        <a:srgbClr val="96979F"/>
      </a:accent5>
      <a:accent6>
        <a:srgbClr val="BD1719"/>
      </a:accent6>
      <a:hlink>
        <a:srgbClr val="FFFFFF"/>
      </a:hlink>
      <a:folHlink>
        <a:srgbClr val="0033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blue.thmx</Template>
  <TotalTime>1293</TotalTime>
  <Words>694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Wingdings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6_Custom Design</vt:lpstr>
      <vt:lpstr>7_Custom Design</vt:lpstr>
      <vt:lpstr>Contract Management</vt:lpstr>
      <vt:lpstr>What is a Contract?</vt:lpstr>
      <vt:lpstr>What does a contract consist of? </vt:lpstr>
      <vt:lpstr>Who can sign contracts? </vt:lpstr>
      <vt:lpstr>What can you Help us look out for in Contracts?</vt:lpstr>
      <vt:lpstr> What Contracts are available to use? </vt:lpstr>
      <vt:lpstr>Is this on Statewide Contract? </vt:lpstr>
      <vt:lpstr>PowerPoint Presentation</vt:lpstr>
      <vt:lpstr>PowerPoint Presentation</vt:lpstr>
      <vt:lpstr>Certificates of Insurance</vt:lpstr>
      <vt:lpstr> Currently UWG does  not buy any  Weapons of Mass  Destruction……   or do we?   According to our  Category / NIGP  codes on our Requisitions  we do …… </vt:lpstr>
      <vt:lpstr>Category / NIGP Codes  </vt:lpstr>
      <vt:lpstr>What is an NIGP code </vt:lpstr>
      <vt:lpstr>Take your time</vt:lpstr>
      <vt:lpstr>What will Purchasing Services Do? </vt:lpstr>
      <vt:lpstr>In Conclusion ……. </vt:lpstr>
    </vt:vector>
  </TitlesOfParts>
  <Company>University of West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Chester</dc:creator>
  <cp:lastModifiedBy>Brandie Gresham</cp:lastModifiedBy>
  <cp:revision>39</cp:revision>
  <cp:lastPrinted>2017-12-08T13:58:44Z</cp:lastPrinted>
  <dcterms:created xsi:type="dcterms:W3CDTF">2015-05-11T18:47:14Z</dcterms:created>
  <dcterms:modified xsi:type="dcterms:W3CDTF">2017-12-12T14:31:47Z</dcterms:modified>
</cp:coreProperties>
</file>