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1"/>
  </p:notesMasterIdLst>
  <p:handoutMasterIdLst>
    <p:handoutMasterId r:id="rId22"/>
  </p:handoutMasterIdLst>
  <p:sldIdLst>
    <p:sldId id="259" r:id="rId3"/>
    <p:sldId id="260" r:id="rId4"/>
    <p:sldId id="264" r:id="rId5"/>
    <p:sldId id="279"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59" d="100"/>
          <a:sy n="159" d="100"/>
        </p:scale>
        <p:origin x="156" y="240"/>
      </p:cViewPr>
      <p:guideLst/>
    </p:cSldViewPr>
  </p:slideViewPr>
  <p:notesTextViewPr>
    <p:cViewPr>
      <p:scale>
        <a:sx n="3" d="2"/>
        <a:sy n="3" d="2"/>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8/30/2019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8/30/2019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6E9FD87A-18E6-48AA-9D92-80943963D244}"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4400" b="1">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EE6081-38D3-44C7-9606-9636204DDB22}"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8B57C9-4D32-4A12-87A5-B6A3F54886E8}"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DABF19A-8B9D-4BAF-B3CF-581ABC5A76B0}"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8" name="Content Placeholder 7"/>
          <p:cNvSpPr>
            <a:spLocks noGrp="1"/>
          </p:cNvSpPr>
          <p:nvPr>
            <p:ph sz="quarter" idx="13"/>
          </p:nvPr>
        </p:nvSpPr>
        <p:spPr>
          <a:xfrm>
            <a:off x="812800" y="1600200"/>
            <a:ext cx="10566400" cy="4114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5ECE62-A67C-45C0-9A46-677D00669FB0}"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C195DB-4000-4703-B016-8AAC7B01BD58}"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solidFill>
                  <a:schemeClr val="tx2"/>
                </a:solidFill>
                <a:effectLst/>
              </a:defRPr>
            </a:lvl1pPr>
          </a:lstStyle>
          <a:p>
            <a:r>
              <a:rPr lang="en-US"/>
              <a:t>Click to edit Master title style</a:t>
            </a:r>
            <a:endParaRPr lang="en-US"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5E61694-1DBA-4F6B-894E-09E8A1C80EAE}" type="datetime1">
              <a:rPr lang="en-US" smtClean="0"/>
              <a:t>8/30/2019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11" name="Content Placeholder 10"/>
          <p:cNvSpPr>
            <a:spLocks noGrp="1"/>
          </p:cNvSpPr>
          <p:nvPr>
            <p:ph sz="quarter" idx="13"/>
          </p:nvPr>
        </p:nvSpPr>
        <p:spPr>
          <a:xfrm>
            <a:off x="812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2209800"/>
            <a:ext cx="4978400" cy="3505200"/>
          </a:xfrm>
        </p:spPr>
        <p:txBody>
          <a:bodyPr/>
          <a:lstStyle>
            <a:lvl1pPr>
              <a:defRPr sz="1800"/>
            </a:lvl1pPr>
            <a:lvl2pPr>
              <a:defRPr sz="1800"/>
            </a:lvl2pPr>
            <a:lvl3pPr>
              <a:defRPr sz="1800"/>
            </a:lvl3pPr>
            <a:lvl4pPr>
              <a:defRPr sz="1800"/>
            </a:lvl4pPr>
            <a:lvl5pP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3105AF-90CA-4509-A852-0BAE918A28C0}" type="datetime1">
              <a:rPr lang="en-US" smtClean="0"/>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E3FCD-E86B-47AE-817A-4894806549CD}" type="datetime1">
              <a:rPr lang="en-US" smtClean="0"/>
              <a:t>8/30/2019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057D0C-1E6A-45B9-BF68-5FFFA446EB57}"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2E8297-6837-4539-BE78-C255461E3518}"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10" name="Picture Placeholder 9"/>
          <p:cNvSpPr>
            <a:spLocks noGrp="1"/>
          </p:cNvSpPr>
          <p:nvPr>
            <p:ph type="pic" sz="quarter" idx="13"/>
          </p:nvPr>
        </p:nvSpPr>
        <p:spPr>
          <a:xfrm>
            <a:off x="6301232" y="1539240"/>
            <a:ext cx="4431538" cy="3272790"/>
          </a:xfrm>
        </p:spPr>
        <p:txBody>
          <a:bodyPr/>
          <a:lstStyle>
            <a:lvl1pPr marL="0" indent="0">
              <a:buNone/>
              <a:defRPr/>
            </a:lvl1pPr>
          </a:lstStyle>
          <a:p>
            <a:r>
              <a:rPr lang="en-US" dirty="0"/>
              <a:t>Click icon to add picture</a:t>
            </a:r>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bg1"/>
                </a:solidFill>
              </a:defRPr>
            </a:lvl1pPr>
          </a:lstStyle>
          <a:p>
            <a:fld id="{18193A29-9700-485D-8CFB-D5ABAF026ECB}" type="datetime1">
              <a:rPr lang="en-US" smtClean="0"/>
              <a:t>8/30/2019</a:t>
            </a:fld>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bg1"/>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2000" kern="1200" spc="30" baseline="0">
          <a:solidFill>
            <a:schemeClr val="bg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iger@westg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geiger@westga.edu" TargetMode="External"/><Relationship Id="rId2" Type="http://schemas.openxmlformats.org/officeDocument/2006/relationships/hyperlink" Target="http://www.westga.edu/safb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4260" y="3713584"/>
            <a:ext cx="8507446" cy="1663958"/>
          </a:xfrm>
        </p:spPr>
        <p:txBody>
          <a:bodyPr>
            <a:normAutofit fontScale="92500" lnSpcReduction="20000"/>
          </a:bodyPr>
          <a:lstStyle/>
          <a:p>
            <a:pPr>
              <a:lnSpc>
                <a:spcPct val="120000"/>
              </a:lnSpc>
            </a:pPr>
            <a:r>
              <a:rPr lang="en-US" dirty="0"/>
              <a:t>Chris Geiger</a:t>
            </a:r>
          </a:p>
          <a:p>
            <a:pPr>
              <a:lnSpc>
                <a:spcPct val="120000"/>
              </a:lnSpc>
            </a:pPr>
            <a:r>
              <a:rPr lang="en-US" dirty="0"/>
              <a:t>Director, Center for Student Involvement</a:t>
            </a:r>
          </a:p>
          <a:p>
            <a:pPr>
              <a:lnSpc>
                <a:spcPct val="120000"/>
              </a:lnSpc>
            </a:pPr>
            <a:r>
              <a:rPr lang="en-US" dirty="0">
                <a:hlinkClick r:id="rId3"/>
              </a:rPr>
              <a:t>cgeiger@westga.edu</a:t>
            </a:r>
            <a:endParaRPr lang="en-US" dirty="0"/>
          </a:p>
        </p:txBody>
      </p:sp>
      <p:sp>
        <p:nvSpPr>
          <p:cNvPr id="2" name="Title 1"/>
          <p:cNvSpPr>
            <a:spLocks noGrp="1"/>
          </p:cNvSpPr>
          <p:nvPr>
            <p:ph type="ctrTitle"/>
          </p:nvPr>
        </p:nvSpPr>
        <p:spPr>
          <a:xfrm>
            <a:off x="914400" y="1380932"/>
            <a:ext cx="10363200" cy="1567542"/>
          </a:xfrm>
        </p:spPr>
        <p:txBody>
          <a:bodyPr/>
          <a:lstStyle/>
          <a:p>
            <a:r>
              <a:rPr lang="en-US" dirty="0"/>
              <a:t>Managing student activity fees</a:t>
            </a:r>
            <a:br>
              <a:rPr lang="en-US" dirty="0"/>
            </a:br>
            <a:r>
              <a:rPr lang="en-US" dirty="0"/>
              <a:t>2019-2020 Training</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a:t>Prize:  given for an action taken or a work created with an intent or hope of acquiring the award</a:t>
            </a:r>
          </a:p>
          <a:p>
            <a:r>
              <a:rPr lang="en-US" sz="2400" dirty="0"/>
              <a:t>Limited to $50</a:t>
            </a:r>
          </a:p>
        </p:txBody>
      </p:sp>
      <p:sp>
        <p:nvSpPr>
          <p:cNvPr id="3" name="Content Placeholder 2"/>
          <p:cNvSpPr>
            <a:spLocks noGrp="1"/>
          </p:cNvSpPr>
          <p:nvPr>
            <p:ph sz="quarter" idx="14"/>
          </p:nvPr>
        </p:nvSpPr>
        <p:spPr/>
        <p:txBody>
          <a:bodyPr>
            <a:normAutofit/>
          </a:bodyPr>
          <a:lstStyle/>
          <a:p>
            <a:r>
              <a:rPr lang="en-US" sz="2400" dirty="0"/>
              <a:t>Award:  given for actions taken or works created without regard for remuneration or acknowledgement</a:t>
            </a:r>
          </a:p>
        </p:txBody>
      </p:sp>
      <p:sp>
        <p:nvSpPr>
          <p:cNvPr id="4" name="Text Placeholder 3"/>
          <p:cNvSpPr>
            <a:spLocks noGrp="1"/>
          </p:cNvSpPr>
          <p:nvPr>
            <p:ph type="body" sz="quarter" idx="3"/>
          </p:nvPr>
        </p:nvSpPr>
        <p:spPr/>
        <p:txBody>
          <a:bodyPr/>
          <a:lstStyle/>
          <a:p>
            <a:r>
              <a:rPr lang="en-US" dirty="0"/>
              <a:t>AWARD</a:t>
            </a:r>
          </a:p>
        </p:txBody>
      </p:sp>
      <p:sp>
        <p:nvSpPr>
          <p:cNvPr id="5" name="Text Placeholder 4"/>
          <p:cNvSpPr>
            <a:spLocks noGrp="1"/>
          </p:cNvSpPr>
          <p:nvPr>
            <p:ph type="body" idx="1"/>
          </p:nvPr>
        </p:nvSpPr>
        <p:spPr/>
        <p:txBody>
          <a:bodyPr/>
          <a:lstStyle/>
          <a:p>
            <a:r>
              <a:rPr lang="en-US" dirty="0"/>
              <a:t>PRIZE</a:t>
            </a:r>
          </a:p>
        </p:txBody>
      </p:sp>
      <p:sp>
        <p:nvSpPr>
          <p:cNvPr id="6" name="Title 5"/>
          <p:cNvSpPr>
            <a:spLocks noGrp="1"/>
          </p:cNvSpPr>
          <p:nvPr>
            <p:ph type="title"/>
          </p:nvPr>
        </p:nvSpPr>
        <p:spPr/>
        <p:txBody>
          <a:bodyPr/>
          <a:lstStyle/>
          <a:p>
            <a:r>
              <a:rPr lang="en-US" dirty="0"/>
              <a:t>Prizes and awards</a:t>
            </a:r>
          </a:p>
        </p:txBody>
      </p:sp>
    </p:spTree>
    <p:extLst>
      <p:ext uri="{BB962C8B-B14F-4D97-AF65-F5344CB8AC3E}">
        <p14:creationId xmlns:p14="http://schemas.microsoft.com/office/powerpoint/2010/main" val="241306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a:t>Prior approval required from your Vice President and Vice President of Business and Finance</a:t>
            </a:r>
          </a:p>
          <a:p>
            <a:r>
              <a:rPr lang="en-US" dirty="0"/>
              <a:t>Must have a clear audit trail (numbered tickets)</a:t>
            </a:r>
          </a:p>
          <a:p>
            <a:r>
              <a:rPr lang="en-US" dirty="0"/>
              <a:t>Funds collected must, MUST, be deposited into your SAFBA account</a:t>
            </a:r>
          </a:p>
          <a:p>
            <a:r>
              <a:rPr lang="en-US" dirty="0"/>
              <a:t>Participation Fees:  Any fee charged  to individuals to help pay for the cost of a program/activity/event, such as registration fees or admissions charges.  See Controller’s website for more information.</a:t>
            </a:r>
          </a:p>
          <a:p>
            <a:r>
              <a:rPr lang="en-US" dirty="0"/>
              <a:t>Donations:  must be deposited into a Foundation Account. Advisors must manage Foundation Accounts.  </a:t>
            </a:r>
          </a:p>
          <a:p>
            <a:r>
              <a:rPr lang="en-US" dirty="0"/>
              <a:t>CSI will be developing a ticket check-in/check-out process to assist student organizations</a:t>
            </a:r>
          </a:p>
        </p:txBody>
      </p:sp>
      <p:sp>
        <p:nvSpPr>
          <p:cNvPr id="3" name="Title 2"/>
          <p:cNvSpPr>
            <a:spLocks noGrp="1"/>
          </p:cNvSpPr>
          <p:nvPr>
            <p:ph type="title"/>
          </p:nvPr>
        </p:nvSpPr>
        <p:spPr/>
        <p:txBody>
          <a:bodyPr/>
          <a:lstStyle/>
          <a:p>
            <a:r>
              <a:rPr lang="en-US" dirty="0"/>
              <a:t>Collection of participation fees</a:t>
            </a:r>
          </a:p>
        </p:txBody>
      </p:sp>
    </p:spTree>
    <p:extLst>
      <p:ext uri="{BB962C8B-B14F-4D97-AF65-F5344CB8AC3E}">
        <p14:creationId xmlns:p14="http://schemas.microsoft.com/office/powerpoint/2010/main" val="36435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Organizations with SAFBA allocations may not have organization bank accounts:  off campus checking or savings accounts.</a:t>
            </a:r>
          </a:p>
          <a:p>
            <a:r>
              <a:rPr lang="en-US" dirty="0"/>
              <a:t>ALL funds generated from your activities (fundraising, revenue, ticket sales) MUST be deposited into the SAFBA Account</a:t>
            </a:r>
          </a:p>
          <a:p>
            <a:r>
              <a:rPr lang="en-US" sz="4000" dirty="0"/>
              <a:t>ALL funds generated from your activities (fundraising, revenue, ticket sales) MUST be deposited into the SAFBA Account</a:t>
            </a:r>
          </a:p>
          <a:p>
            <a:endParaRPr lang="en-US" dirty="0"/>
          </a:p>
        </p:txBody>
      </p:sp>
      <p:sp>
        <p:nvSpPr>
          <p:cNvPr id="3" name="Title 2"/>
          <p:cNvSpPr>
            <a:spLocks noGrp="1"/>
          </p:cNvSpPr>
          <p:nvPr>
            <p:ph type="title"/>
          </p:nvPr>
        </p:nvSpPr>
        <p:spPr/>
        <p:txBody>
          <a:bodyPr/>
          <a:lstStyle/>
          <a:p>
            <a:pPr algn="ctr"/>
            <a:r>
              <a:rPr lang="en-US" dirty="0"/>
              <a:t>Bank Accounts</a:t>
            </a:r>
          </a:p>
        </p:txBody>
      </p:sp>
    </p:spTree>
    <p:extLst>
      <p:ext uri="{BB962C8B-B14F-4D97-AF65-F5344CB8AC3E}">
        <p14:creationId xmlns:p14="http://schemas.microsoft.com/office/powerpoint/2010/main" val="16695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buNone/>
            </a:pPr>
            <a:r>
              <a:rPr lang="en-US" sz="2800" dirty="0"/>
              <a:t>Details of record keeping</a:t>
            </a:r>
          </a:p>
          <a:p>
            <a:pPr marL="0" indent="0">
              <a:buNone/>
            </a:pPr>
            <a:r>
              <a:rPr lang="en-US" sz="2800" dirty="0"/>
              <a:t>Overlap and Duplication</a:t>
            </a:r>
          </a:p>
          <a:p>
            <a:pPr marL="0" indent="0">
              <a:buNone/>
            </a:pPr>
            <a:r>
              <a:rPr lang="en-US" sz="2800" dirty="0"/>
              <a:t>Accountability:  Is money being spent as proposed?</a:t>
            </a:r>
          </a:p>
          <a:p>
            <a:pPr marL="0" indent="0">
              <a:buNone/>
            </a:pPr>
            <a:r>
              <a:rPr lang="en-US" sz="2800" dirty="0"/>
              <a:t>Quality:  Is money being spent in the best way possible-to reach the largest amount of students possible with quality programs, services and events?</a:t>
            </a:r>
          </a:p>
        </p:txBody>
      </p:sp>
      <p:sp>
        <p:nvSpPr>
          <p:cNvPr id="3" name="Title 2"/>
          <p:cNvSpPr>
            <a:spLocks noGrp="1"/>
          </p:cNvSpPr>
          <p:nvPr>
            <p:ph type="title"/>
          </p:nvPr>
        </p:nvSpPr>
        <p:spPr/>
        <p:txBody>
          <a:bodyPr/>
          <a:lstStyle/>
          <a:p>
            <a:r>
              <a:rPr lang="en-US" dirty="0"/>
              <a:t>SAFBA NOTES/results of last audit</a:t>
            </a:r>
          </a:p>
        </p:txBody>
      </p:sp>
    </p:spTree>
    <p:extLst>
      <p:ext uri="{BB962C8B-B14F-4D97-AF65-F5344CB8AC3E}">
        <p14:creationId xmlns:p14="http://schemas.microsoft.com/office/powerpoint/2010/main" val="14327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Documentation!</a:t>
            </a:r>
          </a:p>
          <a:p>
            <a:r>
              <a:rPr lang="en-US" sz="3200" dirty="0"/>
              <a:t>Documentation!</a:t>
            </a:r>
          </a:p>
          <a:p>
            <a:r>
              <a:rPr lang="en-US" sz="4000" dirty="0"/>
              <a:t>Documentation!</a:t>
            </a:r>
          </a:p>
          <a:p>
            <a:r>
              <a:rPr lang="en-US" sz="2400" dirty="0"/>
              <a:t>Two years from now, could someone, with no knowledge of your organization, be able to read and understand the documentation?  </a:t>
            </a:r>
          </a:p>
        </p:txBody>
      </p:sp>
      <p:sp>
        <p:nvSpPr>
          <p:cNvPr id="3" name="Title 2"/>
          <p:cNvSpPr>
            <a:spLocks noGrp="1"/>
          </p:cNvSpPr>
          <p:nvPr>
            <p:ph type="title"/>
          </p:nvPr>
        </p:nvSpPr>
        <p:spPr/>
        <p:txBody>
          <a:bodyPr/>
          <a:lstStyle/>
          <a:p>
            <a:r>
              <a:rPr lang="en-US" dirty="0"/>
              <a:t>Most Important</a:t>
            </a:r>
          </a:p>
        </p:txBody>
      </p:sp>
    </p:spTree>
    <p:extLst>
      <p:ext uri="{BB962C8B-B14F-4D97-AF65-F5344CB8AC3E}">
        <p14:creationId xmlns:p14="http://schemas.microsoft.com/office/powerpoint/2010/main" val="143766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When reviewing requests for funds for 2020-2021, the SAFBA Committee will look at how funds were spent in 2019-2020:</a:t>
            </a:r>
          </a:p>
          <a:p>
            <a:r>
              <a:rPr lang="en-US" dirty="0"/>
              <a:t>How many students were served by programs and activities?</a:t>
            </a:r>
          </a:p>
          <a:p>
            <a:r>
              <a:rPr lang="en-US" dirty="0"/>
              <a:t>What were the benefits of the programs and activities to students?</a:t>
            </a:r>
          </a:p>
          <a:p>
            <a:r>
              <a:rPr lang="en-US" dirty="0"/>
              <a:t>How knowledgeable is the proposer about  how funds were used?</a:t>
            </a:r>
          </a:p>
          <a:p>
            <a:r>
              <a:rPr lang="en-US" dirty="0"/>
              <a:t>Did the department use funds as they were approved by last year’s SAFBA Committee?</a:t>
            </a:r>
          </a:p>
          <a:p>
            <a:r>
              <a:rPr lang="en-US" dirty="0"/>
              <a:t>SAFBA reserves the right to review all budget amendments</a:t>
            </a:r>
          </a:p>
        </p:txBody>
      </p:sp>
      <p:sp>
        <p:nvSpPr>
          <p:cNvPr id="3" name="Title 2"/>
          <p:cNvSpPr>
            <a:spLocks noGrp="1"/>
          </p:cNvSpPr>
          <p:nvPr>
            <p:ph type="title"/>
          </p:nvPr>
        </p:nvSpPr>
        <p:spPr/>
        <p:txBody>
          <a:bodyPr/>
          <a:lstStyle/>
          <a:p>
            <a:r>
              <a:rPr lang="en-US" dirty="0"/>
              <a:t>For next year…</a:t>
            </a:r>
          </a:p>
        </p:txBody>
      </p:sp>
    </p:spTree>
    <p:extLst>
      <p:ext uri="{BB962C8B-B14F-4D97-AF65-F5344CB8AC3E}">
        <p14:creationId xmlns:p14="http://schemas.microsoft.com/office/powerpoint/2010/main" val="201380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The purpose of your organization’s allocation is as proposed and approved by SAFBA.</a:t>
            </a:r>
          </a:p>
          <a:p>
            <a:r>
              <a:rPr lang="en-US" dirty="0"/>
              <a:t>You cannot use “year end” funds to buy other things that would benefit your organization or department.</a:t>
            </a:r>
          </a:p>
          <a:p>
            <a:r>
              <a:rPr lang="en-US" dirty="0"/>
              <a:t>Unused funds will go the Activity Fee Reserve</a:t>
            </a:r>
          </a:p>
        </p:txBody>
      </p:sp>
      <p:sp>
        <p:nvSpPr>
          <p:cNvPr id="3" name="Title 2"/>
          <p:cNvSpPr>
            <a:spLocks noGrp="1"/>
          </p:cNvSpPr>
          <p:nvPr>
            <p:ph type="title"/>
          </p:nvPr>
        </p:nvSpPr>
        <p:spPr/>
        <p:txBody>
          <a:bodyPr/>
          <a:lstStyle/>
          <a:p>
            <a:r>
              <a:rPr lang="en-US" dirty="0"/>
              <a:t>Final notes</a:t>
            </a:r>
          </a:p>
        </p:txBody>
      </p:sp>
    </p:spTree>
    <p:extLst>
      <p:ext uri="{BB962C8B-B14F-4D97-AF65-F5344CB8AC3E}">
        <p14:creationId xmlns:p14="http://schemas.microsoft.com/office/powerpoint/2010/main" val="23675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0" indent="0" algn="ctr">
              <a:buNone/>
            </a:pPr>
            <a:r>
              <a:rPr lang="en-US" sz="5400" dirty="0"/>
              <a:t>Steward: One who manages another’s property, finances, or other affairs</a:t>
            </a:r>
          </a:p>
        </p:txBody>
      </p:sp>
      <p:sp>
        <p:nvSpPr>
          <p:cNvPr id="3" name="Title 2"/>
          <p:cNvSpPr>
            <a:spLocks noGrp="1"/>
          </p:cNvSpPr>
          <p:nvPr>
            <p:ph type="title"/>
          </p:nvPr>
        </p:nvSpPr>
        <p:spPr/>
        <p:txBody>
          <a:bodyPr/>
          <a:lstStyle/>
          <a:p>
            <a:pPr algn="ctr"/>
            <a:r>
              <a:rPr lang="en-US" dirty="0"/>
              <a:t>From the American Heritage Dictionary</a:t>
            </a:r>
          </a:p>
        </p:txBody>
      </p:sp>
    </p:spTree>
    <p:extLst>
      <p:ext uri="{BB962C8B-B14F-4D97-AF65-F5344CB8AC3E}">
        <p14:creationId xmlns:p14="http://schemas.microsoft.com/office/powerpoint/2010/main" val="12874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pPr algn="ctr"/>
            <a:r>
              <a:rPr lang="en-US" sz="2800" dirty="0">
                <a:hlinkClick r:id="rId2"/>
              </a:rPr>
              <a:t>www.westga.edu/safba</a:t>
            </a:r>
            <a:endParaRPr lang="en-US" sz="2800" dirty="0"/>
          </a:p>
          <a:p>
            <a:pPr marL="0" indent="0" algn="ctr">
              <a:buNone/>
            </a:pPr>
            <a:r>
              <a:rPr lang="en-US" sz="2800" dirty="0"/>
              <a:t>Chris Geiger, Director, Center for Student Involvement, </a:t>
            </a:r>
            <a:r>
              <a:rPr lang="en-US" sz="2800" dirty="0">
                <a:hlinkClick r:id="rId3"/>
              </a:rPr>
              <a:t>cgeiger@westga</a:t>
            </a:r>
            <a:r>
              <a:rPr lang="en-US" sz="2800">
                <a:hlinkClick r:id="rId3"/>
              </a:rPr>
              <a:t>.edu</a:t>
            </a:r>
            <a:endParaRPr lang="en-US" sz="2800" dirty="0"/>
          </a:p>
        </p:txBody>
      </p:sp>
      <p:sp>
        <p:nvSpPr>
          <p:cNvPr id="3" name="Title 2"/>
          <p:cNvSpPr>
            <a:spLocks noGrp="1"/>
          </p:cNvSpPr>
          <p:nvPr>
            <p:ph type="title"/>
          </p:nvPr>
        </p:nvSpPr>
        <p:spPr/>
        <p:txBody>
          <a:bodyPr/>
          <a:lstStyle/>
          <a:p>
            <a:r>
              <a:rPr lang="en-US" dirty="0"/>
              <a:t>Questions or assistance</a:t>
            </a:r>
          </a:p>
        </p:txBody>
      </p:sp>
    </p:spTree>
    <p:extLst>
      <p:ext uri="{BB962C8B-B14F-4D97-AF65-F5344CB8AC3E}">
        <p14:creationId xmlns:p14="http://schemas.microsoft.com/office/powerpoint/2010/main" val="35701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p:txBody>
          <a:bodyPr>
            <a:normAutofit/>
          </a:bodyPr>
          <a:lstStyle/>
          <a:p>
            <a:pPr lvl="0"/>
            <a:r>
              <a:rPr lang="en-US" sz="2800" dirty="0"/>
              <a:t>What are SAFBA funds?</a:t>
            </a:r>
          </a:p>
          <a:p>
            <a:pPr lvl="1"/>
            <a:r>
              <a:rPr lang="en-US" sz="2800" dirty="0"/>
              <a:t>Review of selected policies and procedures</a:t>
            </a:r>
          </a:p>
          <a:p>
            <a:pPr lvl="2"/>
            <a:r>
              <a:rPr lang="en-US" sz="2800" dirty="0"/>
              <a:t>Purchasing Guidelines</a:t>
            </a:r>
          </a:p>
          <a:p>
            <a:pPr lvl="3"/>
            <a:r>
              <a:rPr lang="en-US" sz="2800" dirty="0"/>
              <a:t>Expenditure Notes</a:t>
            </a:r>
          </a:p>
          <a:p>
            <a:pPr lvl="4"/>
            <a:r>
              <a:rPr lang="en-US" sz="2800" dirty="0"/>
              <a:t>Final Notes</a:t>
            </a:r>
          </a:p>
        </p:txBody>
      </p:sp>
      <p:sp>
        <p:nvSpPr>
          <p:cNvPr id="13" name="Title 12"/>
          <p:cNvSpPr>
            <a:spLocks noGrp="1"/>
          </p:cNvSpPr>
          <p:nvPr>
            <p:ph type="title"/>
          </p:nvPr>
        </p:nvSpPr>
        <p:spPr/>
        <p:txBody>
          <a:bodyPr/>
          <a:lstStyle/>
          <a:p>
            <a:pPr algn="ctr"/>
            <a:r>
              <a:rPr lang="en-US" dirty="0"/>
              <a:t>Today</a:t>
            </a:r>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80">
                                          <p:stCondLst>
                                            <p:cond delay="0"/>
                                          </p:stCondLst>
                                        </p:cTn>
                                        <p:tgtEl>
                                          <p:spTgt spid="14">
                                            <p:txEl>
                                              <p:pRg st="0" end="0"/>
                                            </p:txEl>
                                          </p:spTgt>
                                        </p:tgtEl>
                                      </p:cBhvr>
                                    </p:animEffect>
                                    <p:anim calcmode="lin" valueType="num">
                                      <p:cBhvr>
                                        <p:cTn id="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xEl>
                                              <p:pRg st="0" end="0"/>
                                            </p:txEl>
                                          </p:spTgt>
                                        </p:tgtEl>
                                      </p:cBhvr>
                                      <p:to x="100000" y="60000"/>
                                    </p:animScale>
                                    <p:animScale>
                                      <p:cBhvr>
                                        <p:cTn id="14" dur="166" decel="50000">
                                          <p:stCondLst>
                                            <p:cond delay="676"/>
                                          </p:stCondLst>
                                        </p:cTn>
                                        <p:tgtEl>
                                          <p:spTgt spid="14">
                                            <p:txEl>
                                              <p:pRg st="0" end="0"/>
                                            </p:txEl>
                                          </p:spTgt>
                                        </p:tgtEl>
                                      </p:cBhvr>
                                      <p:to x="100000" y="100000"/>
                                    </p:animScale>
                                    <p:animScale>
                                      <p:cBhvr>
                                        <p:cTn id="15" dur="26">
                                          <p:stCondLst>
                                            <p:cond delay="1312"/>
                                          </p:stCondLst>
                                        </p:cTn>
                                        <p:tgtEl>
                                          <p:spTgt spid="14">
                                            <p:txEl>
                                              <p:pRg st="0" end="0"/>
                                            </p:txEl>
                                          </p:spTgt>
                                        </p:tgtEl>
                                      </p:cBhvr>
                                      <p:to x="100000" y="80000"/>
                                    </p:animScale>
                                    <p:animScale>
                                      <p:cBhvr>
                                        <p:cTn id="16" dur="166" decel="50000">
                                          <p:stCondLst>
                                            <p:cond delay="1338"/>
                                          </p:stCondLst>
                                        </p:cTn>
                                        <p:tgtEl>
                                          <p:spTgt spid="14">
                                            <p:txEl>
                                              <p:pRg st="0" end="0"/>
                                            </p:txEl>
                                          </p:spTgt>
                                        </p:tgtEl>
                                      </p:cBhvr>
                                      <p:to x="100000" y="100000"/>
                                    </p:animScale>
                                    <p:animScale>
                                      <p:cBhvr>
                                        <p:cTn id="17" dur="26">
                                          <p:stCondLst>
                                            <p:cond delay="1642"/>
                                          </p:stCondLst>
                                        </p:cTn>
                                        <p:tgtEl>
                                          <p:spTgt spid="14">
                                            <p:txEl>
                                              <p:pRg st="0" end="0"/>
                                            </p:txEl>
                                          </p:spTgt>
                                        </p:tgtEl>
                                      </p:cBhvr>
                                      <p:to x="100000" y="90000"/>
                                    </p:animScale>
                                    <p:animScale>
                                      <p:cBhvr>
                                        <p:cTn id="18" dur="166" decel="50000">
                                          <p:stCondLst>
                                            <p:cond delay="1668"/>
                                          </p:stCondLst>
                                        </p:cTn>
                                        <p:tgtEl>
                                          <p:spTgt spid="14">
                                            <p:txEl>
                                              <p:pRg st="0" end="0"/>
                                            </p:txEl>
                                          </p:spTgt>
                                        </p:tgtEl>
                                      </p:cBhvr>
                                      <p:to x="100000" y="100000"/>
                                    </p:animScale>
                                    <p:animScale>
                                      <p:cBhvr>
                                        <p:cTn id="19" dur="26">
                                          <p:stCondLst>
                                            <p:cond delay="1808"/>
                                          </p:stCondLst>
                                        </p:cTn>
                                        <p:tgtEl>
                                          <p:spTgt spid="14">
                                            <p:txEl>
                                              <p:pRg st="0" end="0"/>
                                            </p:txEl>
                                          </p:spTgt>
                                        </p:tgtEl>
                                      </p:cBhvr>
                                      <p:to x="100000" y="95000"/>
                                    </p:animScale>
                                    <p:animScale>
                                      <p:cBhvr>
                                        <p:cTn id="20" dur="166" decel="50000">
                                          <p:stCondLst>
                                            <p:cond delay="1834"/>
                                          </p:stCondLst>
                                        </p:cTn>
                                        <p:tgtEl>
                                          <p:spTgt spid="1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wipe(down)">
                                      <p:cBhvr>
                                        <p:cTn id="25" dur="580">
                                          <p:stCondLst>
                                            <p:cond delay="0"/>
                                          </p:stCondLst>
                                        </p:cTn>
                                        <p:tgtEl>
                                          <p:spTgt spid="14">
                                            <p:txEl>
                                              <p:pRg st="1" end="1"/>
                                            </p:txEl>
                                          </p:spTgt>
                                        </p:tgtEl>
                                      </p:cBhvr>
                                    </p:animEffect>
                                    <p:anim calcmode="lin" valueType="num">
                                      <p:cBhvr>
                                        <p:cTn id="26" dur="1822" tmFilter="0,0; 0.14,0.36; 0.43,0.73; 0.71,0.91; 1.0,1.0">
                                          <p:stCondLst>
                                            <p:cond delay="0"/>
                                          </p:stCondLst>
                                        </p:cTn>
                                        <p:tgtEl>
                                          <p:spTgt spid="1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xEl>
                                              <p:pRg st="1" end="1"/>
                                            </p:txEl>
                                          </p:spTgt>
                                        </p:tgtEl>
                                      </p:cBhvr>
                                      <p:to x="100000" y="60000"/>
                                    </p:animScale>
                                    <p:animScale>
                                      <p:cBhvr>
                                        <p:cTn id="32" dur="166" decel="50000">
                                          <p:stCondLst>
                                            <p:cond delay="676"/>
                                          </p:stCondLst>
                                        </p:cTn>
                                        <p:tgtEl>
                                          <p:spTgt spid="14">
                                            <p:txEl>
                                              <p:pRg st="1" end="1"/>
                                            </p:txEl>
                                          </p:spTgt>
                                        </p:tgtEl>
                                      </p:cBhvr>
                                      <p:to x="100000" y="100000"/>
                                    </p:animScale>
                                    <p:animScale>
                                      <p:cBhvr>
                                        <p:cTn id="33" dur="26">
                                          <p:stCondLst>
                                            <p:cond delay="1312"/>
                                          </p:stCondLst>
                                        </p:cTn>
                                        <p:tgtEl>
                                          <p:spTgt spid="14">
                                            <p:txEl>
                                              <p:pRg st="1" end="1"/>
                                            </p:txEl>
                                          </p:spTgt>
                                        </p:tgtEl>
                                      </p:cBhvr>
                                      <p:to x="100000" y="80000"/>
                                    </p:animScale>
                                    <p:animScale>
                                      <p:cBhvr>
                                        <p:cTn id="34" dur="166" decel="50000">
                                          <p:stCondLst>
                                            <p:cond delay="1338"/>
                                          </p:stCondLst>
                                        </p:cTn>
                                        <p:tgtEl>
                                          <p:spTgt spid="14">
                                            <p:txEl>
                                              <p:pRg st="1" end="1"/>
                                            </p:txEl>
                                          </p:spTgt>
                                        </p:tgtEl>
                                      </p:cBhvr>
                                      <p:to x="100000" y="100000"/>
                                    </p:animScale>
                                    <p:animScale>
                                      <p:cBhvr>
                                        <p:cTn id="35" dur="26">
                                          <p:stCondLst>
                                            <p:cond delay="1642"/>
                                          </p:stCondLst>
                                        </p:cTn>
                                        <p:tgtEl>
                                          <p:spTgt spid="14">
                                            <p:txEl>
                                              <p:pRg st="1" end="1"/>
                                            </p:txEl>
                                          </p:spTgt>
                                        </p:tgtEl>
                                      </p:cBhvr>
                                      <p:to x="100000" y="90000"/>
                                    </p:animScale>
                                    <p:animScale>
                                      <p:cBhvr>
                                        <p:cTn id="36" dur="166" decel="50000">
                                          <p:stCondLst>
                                            <p:cond delay="1668"/>
                                          </p:stCondLst>
                                        </p:cTn>
                                        <p:tgtEl>
                                          <p:spTgt spid="14">
                                            <p:txEl>
                                              <p:pRg st="1" end="1"/>
                                            </p:txEl>
                                          </p:spTgt>
                                        </p:tgtEl>
                                      </p:cBhvr>
                                      <p:to x="100000" y="100000"/>
                                    </p:animScale>
                                    <p:animScale>
                                      <p:cBhvr>
                                        <p:cTn id="37" dur="26">
                                          <p:stCondLst>
                                            <p:cond delay="1808"/>
                                          </p:stCondLst>
                                        </p:cTn>
                                        <p:tgtEl>
                                          <p:spTgt spid="14">
                                            <p:txEl>
                                              <p:pRg st="1" end="1"/>
                                            </p:txEl>
                                          </p:spTgt>
                                        </p:tgtEl>
                                      </p:cBhvr>
                                      <p:to x="100000" y="95000"/>
                                    </p:animScale>
                                    <p:animScale>
                                      <p:cBhvr>
                                        <p:cTn id="38" dur="166" decel="50000">
                                          <p:stCondLst>
                                            <p:cond delay="1834"/>
                                          </p:stCondLst>
                                        </p:cTn>
                                        <p:tgtEl>
                                          <p:spTgt spid="1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wipe(down)">
                                      <p:cBhvr>
                                        <p:cTn id="43" dur="580">
                                          <p:stCondLst>
                                            <p:cond delay="0"/>
                                          </p:stCondLst>
                                        </p:cTn>
                                        <p:tgtEl>
                                          <p:spTgt spid="14">
                                            <p:txEl>
                                              <p:pRg st="2" end="2"/>
                                            </p:txEl>
                                          </p:spTgt>
                                        </p:tgtEl>
                                      </p:cBhvr>
                                    </p:animEffect>
                                    <p:anim calcmode="lin" valueType="num">
                                      <p:cBhvr>
                                        <p:cTn id="44" dur="1822" tmFilter="0,0; 0.14,0.36; 0.43,0.73; 0.71,0.91; 1.0,1.0">
                                          <p:stCondLst>
                                            <p:cond delay="0"/>
                                          </p:stCondLst>
                                        </p:cTn>
                                        <p:tgtEl>
                                          <p:spTgt spid="1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xEl>
                                              <p:pRg st="2" end="2"/>
                                            </p:txEl>
                                          </p:spTgt>
                                        </p:tgtEl>
                                      </p:cBhvr>
                                      <p:to x="100000" y="60000"/>
                                    </p:animScale>
                                    <p:animScale>
                                      <p:cBhvr>
                                        <p:cTn id="50" dur="166" decel="50000">
                                          <p:stCondLst>
                                            <p:cond delay="676"/>
                                          </p:stCondLst>
                                        </p:cTn>
                                        <p:tgtEl>
                                          <p:spTgt spid="14">
                                            <p:txEl>
                                              <p:pRg st="2" end="2"/>
                                            </p:txEl>
                                          </p:spTgt>
                                        </p:tgtEl>
                                      </p:cBhvr>
                                      <p:to x="100000" y="100000"/>
                                    </p:animScale>
                                    <p:animScale>
                                      <p:cBhvr>
                                        <p:cTn id="51" dur="26">
                                          <p:stCondLst>
                                            <p:cond delay="1312"/>
                                          </p:stCondLst>
                                        </p:cTn>
                                        <p:tgtEl>
                                          <p:spTgt spid="14">
                                            <p:txEl>
                                              <p:pRg st="2" end="2"/>
                                            </p:txEl>
                                          </p:spTgt>
                                        </p:tgtEl>
                                      </p:cBhvr>
                                      <p:to x="100000" y="80000"/>
                                    </p:animScale>
                                    <p:animScale>
                                      <p:cBhvr>
                                        <p:cTn id="52" dur="166" decel="50000">
                                          <p:stCondLst>
                                            <p:cond delay="1338"/>
                                          </p:stCondLst>
                                        </p:cTn>
                                        <p:tgtEl>
                                          <p:spTgt spid="14">
                                            <p:txEl>
                                              <p:pRg st="2" end="2"/>
                                            </p:txEl>
                                          </p:spTgt>
                                        </p:tgtEl>
                                      </p:cBhvr>
                                      <p:to x="100000" y="100000"/>
                                    </p:animScale>
                                    <p:animScale>
                                      <p:cBhvr>
                                        <p:cTn id="53" dur="26">
                                          <p:stCondLst>
                                            <p:cond delay="1642"/>
                                          </p:stCondLst>
                                        </p:cTn>
                                        <p:tgtEl>
                                          <p:spTgt spid="14">
                                            <p:txEl>
                                              <p:pRg st="2" end="2"/>
                                            </p:txEl>
                                          </p:spTgt>
                                        </p:tgtEl>
                                      </p:cBhvr>
                                      <p:to x="100000" y="90000"/>
                                    </p:animScale>
                                    <p:animScale>
                                      <p:cBhvr>
                                        <p:cTn id="54" dur="166" decel="50000">
                                          <p:stCondLst>
                                            <p:cond delay="1668"/>
                                          </p:stCondLst>
                                        </p:cTn>
                                        <p:tgtEl>
                                          <p:spTgt spid="14">
                                            <p:txEl>
                                              <p:pRg st="2" end="2"/>
                                            </p:txEl>
                                          </p:spTgt>
                                        </p:tgtEl>
                                      </p:cBhvr>
                                      <p:to x="100000" y="100000"/>
                                    </p:animScale>
                                    <p:animScale>
                                      <p:cBhvr>
                                        <p:cTn id="55" dur="26">
                                          <p:stCondLst>
                                            <p:cond delay="1808"/>
                                          </p:stCondLst>
                                        </p:cTn>
                                        <p:tgtEl>
                                          <p:spTgt spid="14">
                                            <p:txEl>
                                              <p:pRg st="2" end="2"/>
                                            </p:txEl>
                                          </p:spTgt>
                                        </p:tgtEl>
                                      </p:cBhvr>
                                      <p:to x="100000" y="95000"/>
                                    </p:animScale>
                                    <p:animScale>
                                      <p:cBhvr>
                                        <p:cTn id="56" dur="166" decel="50000">
                                          <p:stCondLst>
                                            <p:cond delay="1834"/>
                                          </p:stCondLst>
                                        </p:cTn>
                                        <p:tgtEl>
                                          <p:spTgt spid="1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xEl>
                                              <p:pRg st="3" end="3"/>
                                            </p:txEl>
                                          </p:spTgt>
                                        </p:tgtEl>
                                        <p:attrNameLst>
                                          <p:attrName>style.visibility</p:attrName>
                                        </p:attrNameLst>
                                      </p:cBhvr>
                                      <p:to>
                                        <p:strVal val="visible"/>
                                      </p:to>
                                    </p:set>
                                    <p:animEffect transition="in" filter="wipe(down)">
                                      <p:cBhvr>
                                        <p:cTn id="61" dur="580">
                                          <p:stCondLst>
                                            <p:cond delay="0"/>
                                          </p:stCondLst>
                                        </p:cTn>
                                        <p:tgtEl>
                                          <p:spTgt spid="14">
                                            <p:txEl>
                                              <p:pRg st="3" end="3"/>
                                            </p:txEl>
                                          </p:spTgt>
                                        </p:tgtEl>
                                      </p:cBhvr>
                                    </p:animEffect>
                                    <p:anim calcmode="lin" valueType="num">
                                      <p:cBhvr>
                                        <p:cTn id="62" dur="1822" tmFilter="0,0; 0.14,0.36; 0.43,0.73; 0.71,0.91; 1.0,1.0">
                                          <p:stCondLst>
                                            <p:cond delay="0"/>
                                          </p:stCondLst>
                                        </p:cTn>
                                        <p:tgtEl>
                                          <p:spTgt spid="1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xEl>
                                              <p:pRg st="3" end="3"/>
                                            </p:txEl>
                                          </p:spTgt>
                                        </p:tgtEl>
                                      </p:cBhvr>
                                      <p:to x="100000" y="60000"/>
                                    </p:animScale>
                                    <p:animScale>
                                      <p:cBhvr>
                                        <p:cTn id="68" dur="166" decel="50000">
                                          <p:stCondLst>
                                            <p:cond delay="676"/>
                                          </p:stCondLst>
                                        </p:cTn>
                                        <p:tgtEl>
                                          <p:spTgt spid="14">
                                            <p:txEl>
                                              <p:pRg st="3" end="3"/>
                                            </p:txEl>
                                          </p:spTgt>
                                        </p:tgtEl>
                                      </p:cBhvr>
                                      <p:to x="100000" y="100000"/>
                                    </p:animScale>
                                    <p:animScale>
                                      <p:cBhvr>
                                        <p:cTn id="69" dur="26">
                                          <p:stCondLst>
                                            <p:cond delay="1312"/>
                                          </p:stCondLst>
                                        </p:cTn>
                                        <p:tgtEl>
                                          <p:spTgt spid="14">
                                            <p:txEl>
                                              <p:pRg st="3" end="3"/>
                                            </p:txEl>
                                          </p:spTgt>
                                        </p:tgtEl>
                                      </p:cBhvr>
                                      <p:to x="100000" y="80000"/>
                                    </p:animScale>
                                    <p:animScale>
                                      <p:cBhvr>
                                        <p:cTn id="70" dur="166" decel="50000">
                                          <p:stCondLst>
                                            <p:cond delay="1338"/>
                                          </p:stCondLst>
                                        </p:cTn>
                                        <p:tgtEl>
                                          <p:spTgt spid="14">
                                            <p:txEl>
                                              <p:pRg st="3" end="3"/>
                                            </p:txEl>
                                          </p:spTgt>
                                        </p:tgtEl>
                                      </p:cBhvr>
                                      <p:to x="100000" y="100000"/>
                                    </p:animScale>
                                    <p:animScale>
                                      <p:cBhvr>
                                        <p:cTn id="71" dur="26">
                                          <p:stCondLst>
                                            <p:cond delay="1642"/>
                                          </p:stCondLst>
                                        </p:cTn>
                                        <p:tgtEl>
                                          <p:spTgt spid="14">
                                            <p:txEl>
                                              <p:pRg st="3" end="3"/>
                                            </p:txEl>
                                          </p:spTgt>
                                        </p:tgtEl>
                                      </p:cBhvr>
                                      <p:to x="100000" y="90000"/>
                                    </p:animScale>
                                    <p:animScale>
                                      <p:cBhvr>
                                        <p:cTn id="72" dur="166" decel="50000">
                                          <p:stCondLst>
                                            <p:cond delay="1668"/>
                                          </p:stCondLst>
                                        </p:cTn>
                                        <p:tgtEl>
                                          <p:spTgt spid="14">
                                            <p:txEl>
                                              <p:pRg st="3" end="3"/>
                                            </p:txEl>
                                          </p:spTgt>
                                        </p:tgtEl>
                                      </p:cBhvr>
                                      <p:to x="100000" y="100000"/>
                                    </p:animScale>
                                    <p:animScale>
                                      <p:cBhvr>
                                        <p:cTn id="73" dur="26">
                                          <p:stCondLst>
                                            <p:cond delay="1808"/>
                                          </p:stCondLst>
                                        </p:cTn>
                                        <p:tgtEl>
                                          <p:spTgt spid="14">
                                            <p:txEl>
                                              <p:pRg st="3" end="3"/>
                                            </p:txEl>
                                          </p:spTgt>
                                        </p:tgtEl>
                                      </p:cBhvr>
                                      <p:to x="100000" y="95000"/>
                                    </p:animScale>
                                    <p:animScale>
                                      <p:cBhvr>
                                        <p:cTn id="74" dur="166" decel="50000">
                                          <p:stCondLst>
                                            <p:cond delay="1834"/>
                                          </p:stCondLst>
                                        </p:cTn>
                                        <p:tgtEl>
                                          <p:spTgt spid="14">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4">
                                            <p:txEl>
                                              <p:pRg st="4" end="4"/>
                                            </p:txEl>
                                          </p:spTgt>
                                        </p:tgtEl>
                                        <p:attrNameLst>
                                          <p:attrName>style.visibility</p:attrName>
                                        </p:attrNameLst>
                                      </p:cBhvr>
                                      <p:to>
                                        <p:strVal val="visible"/>
                                      </p:to>
                                    </p:set>
                                    <p:animEffect transition="in" filter="wipe(down)">
                                      <p:cBhvr>
                                        <p:cTn id="79" dur="580">
                                          <p:stCondLst>
                                            <p:cond delay="0"/>
                                          </p:stCondLst>
                                        </p:cTn>
                                        <p:tgtEl>
                                          <p:spTgt spid="14">
                                            <p:txEl>
                                              <p:pRg st="4" end="4"/>
                                            </p:txEl>
                                          </p:spTgt>
                                        </p:tgtEl>
                                      </p:cBhvr>
                                    </p:animEffect>
                                    <p:anim calcmode="lin" valueType="num">
                                      <p:cBhvr>
                                        <p:cTn id="80" dur="1822" tmFilter="0,0; 0.14,0.36; 0.43,0.73; 0.71,0.91; 1.0,1.0">
                                          <p:stCondLst>
                                            <p:cond delay="0"/>
                                          </p:stCondLst>
                                        </p:cTn>
                                        <p:tgtEl>
                                          <p:spTgt spid="1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xEl>
                                              <p:pRg st="4" end="4"/>
                                            </p:txEl>
                                          </p:spTgt>
                                        </p:tgtEl>
                                      </p:cBhvr>
                                      <p:to x="100000" y="60000"/>
                                    </p:animScale>
                                    <p:animScale>
                                      <p:cBhvr>
                                        <p:cTn id="86" dur="166" decel="50000">
                                          <p:stCondLst>
                                            <p:cond delay="676"/>
                                          </p:stCondLst>
                                        </p:cTn>
                                        <p:tgtEl>
                                          <p:spTgt spid="14">
                                            <p:txEl>
                                              <p:pRg st="4" end="4"/>
                                            </p:txEl>
                                          </p:spTgt>
                                        </p:tgtEl>
                                      </p:cBhvr>
                                      <p:to x="100000" y="100000"/>
                                    </p:animScale>
                                    <p:animScale>
                                      <p:cBhvr>
                                        <p:cTn id="87" dur="26">
                                          <p:stCondLst>
                                            <p:cond delay="1312"/>
                                          </p:stCondLst>
                                        </p:cTn>
                                        <p:tgtEl>
                                          <p:spTgt spid="14">
                                            <p:txEl>
                                              <p:pRg st="4" end="4"/>
                                            </p:txEl>
                                          </p:spTgt>
                                        </p:tgtEl>
                                      </p:cBhvr>
                                      <p:to x="100000" y="80000"/>
                                    </p:animScale>
                                    <p:animScale>
                                      <p:cBhvr>
                                        <p:cTn id="88" dur="166" decel="50000">
                                          <p:stCondLst>
                                            <p:cond delay="1338"/>
                                          </p:stCondLst>
                                        </p:cTn>
                                        <p:tgtEl>
                                          <p:spTgt spid="14">
                                            <p:txEl>
                                              <p:pRg st="4" end="4"/>
                                            </p:txEl>
                                          </p:spTgt>
                                        </p:tgtEl>
                                      </p:cBhvr>
                                      <p:to x="100000" y="100000"/>
                                    </p:animScale>
                                    <p:animScale>
                                      <p:cBhvr>
                                        <p:cTn id="89" dur="26">
                                          <p:stCondLst>
                                            <p:cond delay="1642"/>
                                          </p:stCondLst>
                                        </p:cTn>
                                        <p:tgtEl>
                                          <p:spTgt spid="14">
                                            <p:txEl>
                                              <p:pRg st="4" end="4"/>
                                            </p:txEl>
                                          </p:spTgt>
                                        </p:tgtEl>
                                      </p:cBhvr>
                                      <p:to x="100000" y="90000"/>
                                    </p:animScale>
                                    <p:animScale>
                                      <p:cBhvr>
                                        <p:cTn id="90" dur="166" decel="50000">
                                          <p:stCondLst>
                                            <p:cond delay="1668"/>
                                          </p:stCondLst>
                                        </p:cTn>
                                        <p:tgtEl>
                                          <p:spTgt spid="14">
                                            <p:txEl>
                                              <p:pRg st="4" end="4"/>
                                            </p:txEl>
                                          </p:spTgt>
                                        </p:tgtEl>
                                      </p:cBhvr>
                                      <p:to x="100000" y="100000"/>
                                    </p:animScale>
                                    <p:animScale>
                                      <p:cBhvr>
                                        <p:cTn id="91" dur="26">
                                          <p:stCondLst>
                                            <p:cond delay="1808"/>
                                          </p:stCondLst>
                                        </p:cTn>
                                        <p:tgtEl>
                                          <p:spTgt spid="14">
                                            <p:txEl>
                                              <p:pRg st="4" end="4"/>
                                            </p:txEl>
                                          </p:spTgt>
                                        </p:tgtEl>
                                      </p:cBhvr>
                                      <p:to x="100000" y="95000"/>
                                    </p:animScale>
                                    <p:animScale>
                                      <p:cBhvr>
                                        <p:cTn id="92" dur="166" decel="50000">
                                          <p:stCondLst>
                                            <p:cond delay="1834"/>
                                          </p:stCondLst>
                                        </p:cTn>
                                        <p:tgtEl>
                                          <p:spTgt spid="1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400" dirty="0"/>
              <a:t>Student Activity Fee-$59 per semester</a:t>
            </a:r>
          </a:p>
          <a:p>
            <a:r>
              <a:rPr lang="en-US" sz="2400" dirty="0"/>
              <a:t>Generates $1.2 million per year</a:t>
            </a:r>
          </a:p>
          <a:p>
            <a:r>
              <a:rPr lang="en-US" sz="2400" dirty="0"/>
              <a:t>Purpose: To provide recreational, entertaining and/or culturally enriching programs or services which do not solely support academic programs.</a:t>
            </a:r>
          </a:p>
          <a:p>
            <a:r>
              <a:rPr lang="en-US" sz="2400" dirty="0"/>
              <a:t>Allocated by the Student Activity Fee Budget Allocation Committee: 6 students, 1 faculty, 1 staff; they review proposals and make recommendations each year for the following year</a:t>
            </a:r>
          </a:p>
        </p:txBody>
      </p:sp>
      <p:sp>
        <p:nvSpPr>
          <p:cNvPr id="3" name="Title 2"/>
          <p:cNvSpPr>
            <a:spLocks noGrp="1"/>
          </p:cNvSpPr>
          <p:nvPr>
            <p:ph type="title"/>
          </p:nvPr>
        </p:nvSpPr>
        <p:spPr/>
        <p:txBody>
          <a:bodyPr/>
          <a:lstStyle/>
          <a:p>
            <a:r>
              <a:rPr lang="en-US" dirty="0"/>
              <a:t>What are safba funds?</a:t>
            </a:r>
          </a:p>
        </p:txBody>
      </p:sp>
    </p:spTree>
    <p:extLst>
      <p:ext uri="{BB962C8B-B14F-4D97-AF65-F5344CB8AC3E}">
        <p14:creationId xmlns:p14="http://schemas.microsoft.com/office/powerpoint/2010/main" val="30895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a:t>Student Activity Fees</a:t>
            </a:r>
          </a:p>
          <a:p>
            <a:r>
              <a:rPr lang="en-US" dirty="0"/>
              <a:t>Student activity fees are collected for the purpose of supporting programs and services affecting all aspects of student life. Correspondingly, the expenditure of these fees should be student centered with the students being the primary participants or beneficiaries.</a:t>
            </a:r>
          </a:p>
          <a:p>
            <a:r>
              <a:rPr lang="en-US" dirty="0"/>
              <a:t>As with all institutional funds, USG policies and procedures must be considered when expenditures are made from student activity funds. Budgets allocated to student organizations and expended under the authority of the student group represent a shared responsibility between institutional officers, the respective student group and the student fee committee. Thus, it is the responsibility of these groups to ensure that expenditures made are an appropriate use of student activity funds in line with applicable State and USG policies and procedures.</a:t>
            </a:r>
          </a:p>
          <a:p>
            <a:r>
              <a:rPr lang="en-US" dirty="0"/>
              <a:t>Student activity fee revenues may be used to support a broad spectrum of student related services, most commonly in the areas of social and entertainment activities, intramural sports, student publications and student government associations. While it is not the intent of this section to provide an exhaustive list of USG rules and regulations for expenditures, the following guidance is provided on expenditures of student activity fees.</a:t>
            </a:r>
          </a:p>
          <a:p>
            <a:endParaRPr lang="en-US" dirty="0"/>
          </a:p>
        </p:txBody>
      </p:sp>
      <p:sp>
        <p:nvSpPr>
          <p:cNvPr id="3" name="Title 2"/>
          <p:cNvSpPr>
            <a:spLocks noGrp="1"/>
          </p:cNvSpPr>
          <p:nvPr>
            <p:ph type="title"/>
          </p:nvPr>
        </p:nvSpPr>
        <p:spPr/>
        <p:txBody>
          <a:bodyPr/>
          <a:lstStyle/>
          <a:p>
            <a:r>
              <a:rPr lang="en-US" dirty="0"/>
              <a:t>From the USG Business Procedures Manual</a:t>
            </a:r>
          </a:p>
        </p:txBody>
      </p:sp>
    </p:spTree>
    <p:extLst>
      <p:ext uri="{BB962C8B-B14F-4D97-AF65-F5344CB8AC3E}">
        <p14:creationId xmlns:p14="http://schemas.microsoft.com/office/powerpoint/2010/main" val="41729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You may not overspend your budget.</a:t>
            </a:r>
          </a:p>
          <a:p>
            <a:r>
              <a:rPr lang="en-US" dirty="0"/>
              <a:t>Unspent money will be placed into the Activity Fee Reserve at the end of the fiscal year.</a:t>
            </a:r>
          </a:p>
          <a:p>
            <a:r>
              <a:rPr lang="en-US" dirty="0"/>
              <a:t>Organizations and departments must spend the money as outlined in your proposal.</a:t>
            </a:r>
          </a:p>
          <a:p>
            <a:r>
              <a:rPr lang="en-US" dirty="0"/>
              <a:t>Organizations and departments must follow all relevant university policies and procedures </a:t>
            </a:r>
          </a:p>
          <a:p>
            <a:r>
              <a:rPr lang="en-US" dirty="0"/>
              <a:t>Organizations and departments must maintain good records of expenditures and outcomes</a:t>
            </a:r>
          </a:p>
          <a:p>
            <a:r>
              <a:rPr lang="en-US" dirty="0"/>
              <a:t>Failure to follow any of the above may result in loss of funds.</a:t>
            </a:r>
          </a:p>
        </p:txBody>
      </p:sp>
      <p:sp>
        <p:nvSpPr>
          <p:cNvPr id="3" name="Title 2"/>
          <p:cNvSpPr>
            <a:spLocks noGrp="1"/>
          </p:cNvSpPr>
          <p:nvPr>
            <p:ph type="title"/>
          </p:nvPr>
        </p:nvSpPr>
        <p:spPr/>
        <p:txBody>
          <a:bodyPr/>
          <a:lstStyle/>
          <a:p>
            <a:r>
              <a:rPr lang="en-US" dirty="0"/>
              <a:t>Budget Basics</a:t>
            </a:r>
          </a:p>
        </p:txBody>
      </p:sp>
    </p:spTree>
    <p:extLst>
      <p:ext uri="{BB962C8B-B14F-4D97-AF65-F5344CB8AC3E}">
        <p14:creationId xmlns:p14="http://schemas.microsoft.com/office/powerpoint/2010/main" val="27497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Prohibited Expenditures</a:t>
            </a:r>
          </a:p>
          <a:p>
            <a:r>
              <a:rPr lang="en-US" dirty="0"/>
              <a:t>General Purchasing Guidelines</a:t>
            </a:r>
          </a:p>
          <a:p>
            <a:r>
              <a:rPr lang="en-US" dirty="0"/>
              <a:t>Food</a:t>
            </a:r>
          </a:p>
          <a:p>
            <a:r>
              <a:rPr lang="en-US" dirty="0"/>
              <a:t>Prizes and Awards</a:t>
            </a:r>
          </a:p>
          <a:p>
            <a:r>
              <a:rPr lang="en-US" dirty="0"/>
              <a:t>Participation Fees and Donations</a:t>
            </a:r>
          </a:p>
          <a:p>
            <a:r>
              <a:rPr lang="en-US" dirty="0"/>
              <a:t>Bank Accounts</a:t>
            </a:r>
          </a:p>
          <a:p>
            <a:endParaRPr lang="en-US" dirty="0"/>
          </a:p>
        </p:txBody>
      </p:sp>
      <p:sp>
        <p:nvSpPr>
          <p:cNvPr id="3" name="Title 2"/>
          <p:cNvSpPr>
            <a:spLocks noGrp="1"/>
          </p:cNvSpPr>
          <p:nvPr>
            <p:ph type="title"/>
          </p:nvPr>
        </p:nvSpPr>
        <p:spPr/>
        <p:txBody>
          <a:bodyPr/>
          <a:lstStyle/>
          <a:p>
            <a:pPr algn="ctr"/>
            <a:r>
              <a:rPr lang="en-US" dirty="0"/>
              <a:t>University Polices</a:t>
            </a:r>
            <a:br>
              <a:rPr lang="en-US" dirty="0"/>
            </a:br>
            <a:r>
              <a:rPr lang="en-US" dirty="0"/>
              <a:t>www.westga.edu/controller/</a:t>
            </a:r>
          </a:p>
        </p:txBody>
      </p:sp>
    </p:spTree>
    <p:extLst>
      <p:ext uri="{BB962C8B-B14F-4D97-AF65-F5344CB8AC3E}">
        <p14:creationId xmlns:p14="http://schemas.microsoft.com/office/powerpoint/2010/main" val="306035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a:t>Sole support of academic programs</a:t>
            </a:r>
          </a:p>
          <a:p>
            <a:r>
              <a:rPr lang="en-US" dirty="0"/>
              <a:t>Scholarships, donations</a:t>
            </a:r>
          </a:p>
          <a:p>
            <a:r>
              <a:rPr lang="en-US" dirty="0"/>
              <a:t>Staff salaries</a:t>
            </a:r>
          </a:p>
          <a:p>
            <a:r>
              <a:rPr lang="en-US" dirty="0"/>
              <a:t>Faculty salaries</a:t>
            </a:r>
          </a:p>
          <a:p>
            <a:r>
              <a:rPr lang="en-US" dirty="0"/>
              <a:t>(Student salaries are allowed if approved by the committee)</a:t>
            </a:r>
          </a:p>
        </p:txBody>
      </p:sp>
      <p:sp>
        <p:nvSpPr>
          <p:cNvPr id="3" name="Content Placeholder 2"/>
          <p:cNvSpPr>
            <a:spLocks noGrp="1"/>
          </p:cNvSpPr>
          <p:nvPr>
            <p:ph sz="quarter" idx="13"/>
          </p:nvPr>
        </p:nvSpPr>
        <p:spPr/>
        <p:txBody>
          <a:bodyPr/>
          <a:lstStyle/>
          <a:p>
            <a:r>
              <a:rPr lang="en-US" dirty="0"/>
              <a:t>Alcohol</a:t>
            </a:r>
          </a:p>
          <a:p>
            <a:r>
              <a:rPr lang="en-US" dirty="0"/>
              <a:t>Illegal Items</a:t>
            </a:r>
          </a:p>
          <a:p>
            <a:r>
              <a:rPr lang="en-US" dirty="0"/>
              <a:t>Support of political candidates</a:t>
            </a:r>
          </a:p>
          <a:p>
            <a:r>
              <a:rPr lang="en-US" dirty="0"/>
              <a:t>Items for personal use</a:t>
            </a:r>
          </a:p>
        </p:txBody>
      </p:sp>
      <p:sp>
        <p:nvSpPr>
          <p:cNvPr id="4" name="Title 3"/>
          <p:cNvSpPr>
            <a:spLocks noGrp="1"/>
          </p:cNvSpPr>
          <p:nvPr>
            <p:ph type="title"/>
          </p:nvPr>
        </p:nvSpPr>
        <p:spPr/>
        <p:txBody>
          <a:bodyPr/>
          <a:lstStyle/>
          <a:p>
            <a:r>
              <a:rPr lang="en-US" dirty="0"/>
              <a:t>Prohibited expenditures</a:t>
            </a:r>
          </a:p>
        </p:txBody>
      </p:sp>
    </p:spTree>
    <p:extLst>
      <p:ext uri="{BB962C8B-B14F-4D97-AF65-F5344CB8AC3E}">
        <p14:creationId xmlns:p14="http://schemas.microsoft.com/office/powerpoint/2010/main" val="306580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additive="base">
                                        <p:cTn id="5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r>
              <a:rPr lang="en-US" dirty="0"/>
              <a:t>ORGANIZATIONS WITH ACCOUNTS MANAGED BY THE SAFBA BUDGET MANAGER MUST MEET WITH THE BUDGET MANAGER PRIOR TO EXPENDITURES</a:t>
            </a:r>
          </a:p>
          <a:p>
            <a:r>
              <a:rPr lang="en-US" dirty="0"/>
              <a:t>Petty cash can be used for expenditures below $100 (pre-approved, bring receipts taped to a blank piece  of paper, receipts must clearly document the expenditure)</a:t>
            </a:r>
          </a:p>
          <a:p>
            <a:r>
              <a:rPr lang="en-US" dirty="0"/>
              <a:t>Check reimbursements can be used for expenditures over $100</a:t>
            </a:r>
          </a:p>
          <a:p>
            <a:r>
              <a:rPr lang="en-US" dirty="0"/>
              <a:t>Purchase orders are generated through e-pro</a:t>
            </a:r>
          </a:p>
          <a:p>
            <a:r>
              <a:rPr lang="en-US" dirty="0"/>
              <a:t>Checks to vendors require a vendor profile and W9</a:t>
            </a:r>
          </a:p>
          <a:p>
            <a:r>
              <a:rPr lang="en-US" dirty="0"/>
              <a:t>Contracts are required for performances and services, and must have prior approval from the Purchasing Department</a:t>
            </a:r>
          </a:p>
          <a:p>
            <a:r>
              <a:rPr lang="en-US" dirty="0"/>
              <a:t>Purchasing and epro approvals follow the normal chain of command for a department/division.  </a:t>
            </a:r>
          </a:p>
          <a:p>
            <a:r>
              <a:rPr lang="en-US" dirty="0"/>
              <a:t>If your account is managed in CSI, the approvers will be the Director of CSI and the organization advisor.</a:t>
            </a:r>
          </a:p>
          <a:p>
            <a:endParaRPr lang="en-US" dirty="0"/>
          </a:p>
        </p:txBody>
      </p:sp>
      <p:sp>
        <p:nvSpPr>
          <p:cNvPr id="3" name="Title 2"/>
          <p:cNvSpPr>
            <a:spLocks noGrp="1"/>
          </p:cNvSpPr>
          <p:nvPr>
            <p:ph type="title"/>
          </p:nvPr>
        </p:nvSpPr>
        <p:spPr/>
        <p:txBody>
          <a:bodyPr/>
          <a:lstStyle/>
          <a:p>
            <a:r>
              <a:rPr lang="en-US" dirty="0"/>
              <a:t>General Purchasing Guidelines</a:t>
            </a:r>
          </a:p>
        </p:txBody>
      </p:sp>
    </p:spTree>
    <p:extLst>
      <p:ext uri="{BB962C8B-B14F-4D97-AF65-F5344CB8AC3E}">
        <p14:creationId xmlns:p14="http://schemas.microsoft.com/office/powerpoint/2010/main" val="23020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For STUDENTS!</a:t>
            </a:r>
          </a:p>
          <a:p>
            <a:r>
              <a:rPr lang="en-US" dirty="0"/>
              <a:t>Events must be open to the general student body-not for regular meetings of an organization</a:t>
            </a:r>
          </a:p>
          <a:p>
            <a:r>
              <a:rPr lang="en-US" dirty="0"/>
              <a:t>Employees:  IF attendees are mostly students AND employee attendance is essential</a:t>
            </a:r>
          </a:p>
          <a:p>
            <a:r>
              <a:rPr lang="en-US" dirty="0"/>
              <a:t>Documentation is required:  Food Approval Form, purpose, agenda, attendees, communication/publicity/promotion</a:t>
            </a:r>
          </a:p>
          <a:p>
            <a:endParaRPr lang="en-US" dirty="0"/>
          </a:p>
          <a:p>
            <a:endParaRPr lang="en-US" dirty="0"/>
          </a:p>
        </p:txBody>
      </p:sp>
      <p:sp>
        <p:nvSpPr>
          <p:cNvPr id="3" name="Title 2"/>
          <p:cNvSpPr>
            <a:spLocks noGrp="1"/>
          </p:cNvSpPr>
          <p:nvPr>
            <p:ph type="title"/>
          </p:nvPr>
        </p:nvSpPr>
        <p:spPr/>
        <p:txBody>
          <a:bodyPr/>
          <a:lstStyle/>
          <a:p>
            <a:pPr algn="ctr"/>
            <a:r>
              <a:rPr lang="en-US" dirty="0"/>
              <a:t>Food</a:t>
            </a:r>
          </a:p>
        </p:txBody>
      </p:sp>
    </p:spTree>
    <p:extLst>
      <p:ext uri="{BB962C8B-B14F-4D97-AF65-F5344CB8AC3E}">
        <p14:creationId xmlns:p14="http://schemas.microsoft.com/office/powerpoint/2010/main" val="167505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 id="{F73515D9-E602-4B24-9C15-179BF6DE761B}" vid="{0588FFC9-F6B0-4B64-ACDF-0282AA5DB8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B20A6C6-FA4B-4FDF-822C-E1ABCC861C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0</TotalTime>
  <Words>1059</Words>
  <Application>Microsoft Office PowerPoint</Application>
  <PresentationFormat>Widescreen</PresentationFormat>
  <Paragraphs>102</Paragraphs>
  <Slides>18</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Ocean design template</vt:lpstr>
      <vt:lpstr>Managing student activity fees 2019-2020 Training</vt:lpstr>
      <vt:lpstr>Today</vt:lpstr>
      <vt:lpstr>What are safba funds?</vt:lpstr>
      <vt:lpstr>From the USG Business Procedures Manual</vt:lpstr>
      <vt:lpstr>Budget Basics</vt:lpstr>
      <vt:lpstr>University Polices www.westga.edu/controller/</vt:lpstr>
      <vt:lpstr>Prohibited expenditures</vt:lpstr>
      <vt:lpstr>General Purchasing Guidelines</vt:lpstr>
      <vt:lpstr>Food</vt:lpstr>
      <vt:lpstr>Prizes and awards</vt:lpstr>
      <vt:lpstr>Collection of participation fees</vt:lpstr>
      <vt:lpstr>Bank Accounts</vt:lpstr>
      <vt:lpstr>SAFBA NOTES/results of last audit</vt:lpstr>
      <vt:lpstr>Most Important</vt:lpstr>
      <vt:lpstr>For next year…</vt:lpstr>
      <vt:lpstr>Final notes</vt:lpstr>
      <vt:lpstr>From the American Heritage Dictionary</vt:lpstr>
      <vt:lpstr>Questions or assistance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2015-06-16T19:50:15Z</dcterms:created>
  <dcterms:modified xsi:type="dcterms:W3CDTF">2019-08-30T14:37:49Z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TC034605359991</vt:lpwstr>
  </property>
</Properties>
</file>