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56" r:id="rId3"/>
    <p:sldId id="285" r:id="rId4"/>
    <p:sldId id="257" r:id="rId5"/>
    <p:sldId id="260" r:id="rId6"/>
    <p:sldId id="262" r:id="rId7"/>
    <p:sldId id="284" r:id="rId8"/>
    <p:sldId id="280" r:id="rId9"/>
    <p:sldId id="279" r:id="rId10"/>
    <p:sldId id="286" r:id="rId11"/>
    <p:sldId id="281" r:id="rId12"/>
    <p:sldId id="287" r:id="rId13"/>
    <p:sldId id="265" r:id="rId14"/>
    <p:sldId id="264" r:id="rId15"/>
    <p:sldId id="266" r:id="rId16"/>
    <p:sldId id="282" r:id="rId17"/>
    <p:sldId id="283"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9759" autoAdjust="0"/>
  </p:normalViewPr>
  <p:slideViewPr>
    <p:cSldViewPr>
      <p:cViewPr varScale="1">
        <p:scale>
          <a:sx n="65" d="100"/>
          <a:sy n="65" d="100"/>
        </p:scale>
        <p:origin x="117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E2ED93-9EC2-4715-A6EA-B0BDBFFDD39D}" type="datetimeFigureOut">
              <a:rPr lang="en-US" smtClean="0"/>
              <a:pPr/>
              <a:t>1/18/2017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CA199D-A201-4970-8D47-AF31A0BD0ACA}" type="slidenum">
              <a:rPr lang="en-US" smtClean="0"/>
              <a:pPr/>
              <a:t>‹#›</a:t>
            </a:fld>
            <a:endParaRPr lang="en-US"/>
          </a:p>
        </p:txBody>
      </p:sp>
    </p:spTree>
    <p:extLst>
      <p:ext uri="{BB962C8B-B14F-4D97-AF65-F5344CB8AC3E}">
        <p14:creationId xmlns:p14="http://schemas.microsoft.com/office/powerpoint/2010/main" val="3786749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6D2D91-FE81-4620-8392-6BFB8110C1AA}" type="datetimeFigureOut">
              <a:rPr lang="en-US" smtClean="0"/>
              <a:pPr/>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6E65F-E9BD-4F65-BB48-62DC9C776D32}" type="slidenum">
              <a:rPr lang="en-US" smtClean="0"/>
              <a:pPr/>
              <a:t>‹#›</a:t>
            </a:fld>
            <a:endParaRPr lang="en-US"/>
          </a:p>
        </p:txBody>
      </p:sp>
    </p:spTree>
    <p:extLst>
      <p:ext uri="{BB962C8B-B14F-4D97-AF65-F5344CB8AC3E}">
        <p14:creationId xmlns:p14="http://schemas.microsoft.com/office/powerpoint/2010/main" val="349516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this is a tutorial which will outline how to access and interpret Wolf Watch, UWG’s online degree audit system.</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1</a:t>
            </a:fld>
            <a:endParaRPr lang="en-US"/>
          </a:p>
        </p:txBody>
      </p:sp>
    </p:spTree>
    <p:extLst>
      <p:ext uri="{BB962C8B-B14F-4D97-AF65-F5344CB8AC3E}">
        <p14:creationId xmlns:p14="http://schemas.microsoft.com/office/powerpoint/2010/main" val="205204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select a list of students, only the first student name will populate the worksheet but you can</a:t>
            </a:r>
            <a:r>
              <a:rPr lang="en-US" baseline="0" dirty="0" smtClean="0"/>
              <a:t> use the drop-down menu button to review and scroll through the list of names that fit the criteria selected. Names have been redacted for this demonstration. </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10</a:t>
            </a:fld>
            <a:endParaRPr lang="en-US"/>
          </a:p>
        </p:txBody>
      </p:sp>
    </p:spTree>
    <p:extLst>
      <p:ext uri="{BB962C8B-B14F-4D97-AF65-F5344CB8AC3E}">
        <p14:creationId xmlns:p14="http://schemas.microsoft.com/office/powerpoint/2010/main" val="11025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Either</a:t>
            </a:r>
            <a:r>
              <a:rPr lang="en-US" baseline="0" dirty="0" smtClean="0"/>
              <a:t> selecting a student by ID or the find option, you will review their individual worksheet. Notice the Last Refresh and Last Audit dates.  Remember that student records must be loaded into Wolf Watch. You may choose to review the current audit or refresh and process a new audit with the most recent information. </a:t>
            </a:r>
          </a:p>
          <a:p>
            <a:endParaRPr lang="en-US" baseline="0" dirty="0" smtClean="0"/>
          </a:p>
        </p:txBody>
      </p:sp>
      <p:sp>
        <p:nvSpPr>
          <p:cNvPr id="4" name="Slide Number Placeholder 3"/>
          <p:cNvSpPr>
            <a:spLocks noGrp="1"/>
          </p:cNvSpPr>
          <p:nvPr>
            <p:ph type="sldNum" sz="quarter" idx="10"/>
          </p:nvPr>
        </p:nvSpPr>
        <p:spPr/>
        <p:txBody>
          <a:bodyPr/>
          <a:lstStyle/>
          <a:p>
            <a:fld id="{E216E65F-E9BD-4F65-BB48-62DC9C776D32}" type="slidenum">
              <a:rPr lang="en-US" smtClean="0"/>
              <a:pPr/>
              <a:t>11</a:t>
            </a:fld>
            <a:endParaRPr lang="en-US"/>
          </a:p>
        </p:txBody>
      </p:sp>
    </p:spTree>
    <p:extLst>
      <p:ext uri="{BB962C8B-B14F-4D97-AF65-F5344CB8AC3E}">
        <p14:creationId xmlns:p14="http://schemas.microsoft.com/office/powerpoint/2010/main" val="908238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Selecting the radio button to the right of the last refresh field will re-bridge the current student information from Banner. Then selecting the Process New button will generate a new audit with the refreshed information. The update must be in this order, refresh, then process new.</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12</a:t>
            </a:fld>
            <a:endParaRPr lang="en-US"/>
          </a:p>
        </p:txBody>
      </p:sp>
    </p:spTree>
    <p:extLst>
      <p:ext uri="{BB962C8B-B14F-4D97-AF65-F5344CB8AC3E}">
        <p14:creationId xmlns:p14="http://schemas.microsoft.com/office/powerpoint/2010/main" val="208432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Review the legend for an explanation of the symbols used in the worksheet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Also</a:t>
            </a:r>
            <a:r>
              <a:rPr lang="en-US" baseline="0" dirty="0" smtClean="0"/>
              <a:t> review </a:t>
            </a:r>
            <a:r>
              <a:rPr lang="en-US" dirty="0" smtClean="0"/>
              <a:t>the disclaimer</a:t>
            </a:r>
            <a:r>
              <a:rPr lang="en-US" baseline="0" dirty="0" smtClean="0"/>
              <a:t> , Wolf Watch is a tool, not to be considered a legal contract, but a guideline for degree requirements.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13</a:t>
            </a:fld>
            <a:endParaRPr lang="en-US"/>
          </a:p>
        </p:txBody>
      </p:sp>
    </p:spTree>
    <p:extLst>
      <p:ext uri="{BB962C8B-B14F-4D97-AF65-F5344CB8AC3E}">
        <p14:creationId xmlns:p14="http://schemas.microsoft.com/office/powerpoint/2010/main" val="217969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degree completion bar is an estimate toward</a:t>
            </a:r>
            <a:r>
              <a:rPr lang="en-US" baseline="0" dirty="0" smtClean="0"/>
              <a:t> completion. The bar will only be 100% when all of the requirements within the worksheet are complete.  100% completion is not to be an absolute indication that a degree will be awarded. There may be additional information not included within the worksheet.</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14</a:t>
            </a:fld>
            <a:endParaRPr lang="en-US"/>
          </a:p>
        </p:txBody>
      </p:sp>
    </p:spTree>
    <p:extLst>
      <p:ext uri="{BB962C8B-B14F-4D97-AF65-F5344CB8AC3E}">
        <p14:creationId xmlns:p14="http://schemas.microsoft.com/office/powerpoint/2010/main" val="1270213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worksheet is broken down into blocks of information.</a:t>
            </a:r>
            <a:r>
              <a:rPr lang="en-US" baseline="0" dirty="0" smtClean="0"/>
              <a:t> The top block, or parent block lists the general top tier requirements and a list of the individual information blocks. </a:t>
            </a:r>
          </a:p>
          <a:p>
            <a:r>
              <a:rPr lang="en-US" baseline="0" dirty="0" smtClean="0"/>
              <a:t>Each block has an information header. </a:t>
            </a:r>
          </a:p>
          <a:p>
            <a:r>
              <a:rPr lang="en-US" baseline="0" dirty="0" smtClean="0"/>
              <a:t>Additional text is included for any unmet requirements.</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15</a:t>
            </a:fld>
            <a:endParaRPr lang="en-US"/>
          </a:p>
        </p:txBody>
      </p:sp>
    </p:spTree>
    <p:extLst>
      <p:ext uri="{BB962C8B-B14F-4D97-AF65-F5344CB8AC3E}">
        <p14:creationId xmlns:p14="http://schemas.microsoft.com/office/powerpoint/2010/main" val="2038876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individual</a:t>
            </a:r>
            <a:r>
              <a:rPr lang="en-US" baseline="0" dirty="0" smtClean="0"/>
              <a:t> information blocks are broken down according to each program and will include core areas and the major block. Some programs will have additional blocks of information that may include electives, minor, supporting courses and the Discipline Specific Writing,</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16</a:t>
            </a:fld>
            <a:endParaRPr lang="en-US"/>
          </a:p>
        </p:txBody>
      </p:sp>
    </p:spTree>
    <p:extLst>
      <p:ext uri="{BB962C8B-B14F-4D97-AF65-F5344CB8AC3E}">
        <p14:creationId xmlns:p14="http://schemas.microsoft.com/office/powerpoint/2010/main" val="2557733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information may be available</a:t>
            </a:r>
            <a:r>
              <a:rPr lang="en-US" baseline="0" dirty="0" smtClean="0"/>
              <a:t> a</a:t>
            </a:r>
            <a:r>
              <a:rPr lang="en-US" dirty="0" smtClean="0"/>
              <a:t>fter the final information block. Not all audits will have these additional lines of information. </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17</a:t>
            </a:fld>
            <a:endParaRPr lang="en-US"/>
          </a:p>
        </p:txBody>
      </p:sp>
    </p:spTree>
    <p:extLst>
      <p:ext uri="{BB962C8B-B14F-4D97-AF65-F5344CB8AC3E}">
        <p14:creationId xmlns:p14="http://schemas.microsoft.com/office/powerpoint/2010/main" val="2804810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carefully review the additional general and contact information.</a:t>
            </a:r>
          </a:p>
          <a:p>
            <a:endParaRPr lang="en-US" dirty="0" smtClean="0"/>
          </a:p>
          <a:p>
            <a:r>
              <a:rPr lang="en-US" dirty="0" smtClean="0"/>
              <a:t>This concludes this</a:t>
            </a:r>
            <a:r>
              <a:rPr lang="en-US" baseline="0" dirty="0" smtClean="0"/>
              <a:t> advisor tutorial for UWG’s Wolf Watch degree audit.  Additionally, departments or advisors may request individual in-depth training sessions.</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18</a:t>
            </a:fld>
            <a:endParaRPr lang="en-US"/>
          </a:p>
        </p:txBody>
      </p:sp>
    </p:spTree>
    <p:extLst>
      <p:ext uri="{BB962C8B-B14F-4D97-AF65-F5344CB8AC3E}">
        <p14:creationId xmlns:p14="http://schemas.microsoft.com/office/powerpoint/2010/main" val="63047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Wolf Watch, trade</a:t>
            </a:r>
            <a:r>
              <a:rPr lang="en-US" baseline="0" dirty="0" smtClean="0"/>
              <a:t> name, Degree Works, is a 3</a:t>
            </a:r>
            <a:r>
              <a:rPr lang="en-US" baseline="30000" dirty="0" smtClean="0"/>
              <a:t>rd</a:t>
            </a:r>
            <a:r>
              <a:rPr lang="en-US" baseline="0" dirty="0" smtClean="0"/>
              <a:t> party software owned and developed by Ellucian, the company that provides Banner, our student information system. </a:t>
            </a:r>
          </a:p>
          <a:p>
            <a:r>
              <a:rPr lang="en-US" baseline="0" dirty="0" smtClean="0"/>
              <a:t>Wolf Watch is a stand-alone software in which Banner student information must be loaded. Changes to student records, such as grades and class registration, must be bridged into Wolf Watch. This is accomplished each evening by an automated process. There is also a manual option that will be demonstrated later in this tutorial.</a:t>
            </a:r>
          </a:p>
          <a:p>
            <a:r>
              <a:rPr lang="en-US" baseline="0" dirty="0" smtClean="0"/>
              <a:t>Wolf Watch tracks students’ progress toward a degree and can assists in generating a plan for students to follow in order to graduate within a pre-determined time-period.</a:t>
            </a:r>
          </a:p>
          <a:p>
            <a:r>
              <a:rPr lang="en-US" baseline="0" dirty="0" smtClean="0"/>
              <a:t>The system may also be developed to determine if the student is off-track in following the pre-determined plan. Additionally, the plan may be modified to accommodate changes to the students plan.</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2</a:t>
            </a:fld>
            <a:endParaRPr lang="en-US"/>
          </a:p>
        </p:txBody>
      </p:sp>
    </p:spTree>
    <p:extLst>
      <p:ext uri="{BB962C8B-B14F-4D97-AF65-F5344CB8AC3E}">
        <p14:creationId xmlns:p14="http://schemas.microsoft.com/office/powerpoint/2010/main" val="84428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Wolf</a:t>
            </a:r>
            <a:r>
              <a:rPr lang="en-US" baseline="0" dirty="0" smtClean="0"/>
              <a:t> Watch is not intended to replace face-to-face academic advising but rather a web-based tool to assist in the advising process. While there is an option to include advising notes, WW is not the best method to facilitate the processes listed. </a:t>
            </a:r>
          </a:p>
          <a:p>
            <a:endParaRPr lang="en-US" baseline="0" dirty="0" smtClean="0"/>
          </a:p>
          <a:p>
            <a:r>
              <a:rPr lang="en-US" baseline="0" dirty="0" smtClean="0"/>
              <a:t>And, because of the variety of student records, the system can’t be all things to all students. Because of courses that may fulfill more than one requirements, individual adjustments may be necessary to assure these multi-use courses are applied to the student’s worksheet in the most beneficial way.</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3</a:t>
            </a:fld>
            <a:endParaRPr lang="en-US"/>
          </a:p>
        </p:txBody>
      </p:sp>
    </p:spTree>
    <p:extLst>
      <p:ext uri="{BB962C8B-B14F-4D97-AF65-F5344CB8AC3E}">
        <p14:creationId xmlns:p14="http://schemas.microsoft.com/office/powerpoint/2010/main" val="242270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Enrolled,</a:t>
            </a:r>
            <a:r>
              <a:rPr lang="en-US" baseline="0" dirty="0" smtClean="0"/>
              <a:t> d</a:t>
            </a:r>
            <a:r>
              <a:rPr lang="en-US" dirty="0" smtClean="0"/>
              <a:t>egree-seeking</a:t>
            </a:r>
            <a:r>
              <a:rPr lang="en-US" baseline="0" dirty="0" smtClean="0"/>
              <a:t> students automatically have access to view their individual Wolf Watch degree audit. </a:t>
            </a:r>
          </a:p>
          <a:p>
            <a:endParaRPr lang="en-US" baseline="0" dirty="0" smtClean="0"/>
          </a:p>
          <a:p>
            <a:r>
              <a:rPr lang="en-US" baseline="0" dirty="0" smtClean="0"/>
              <a:t>Some UWG staff members have been granted limited access to assist students and advisors in the academic advising process.</a:t>
            </a:r>
            <a:endParaRPr lang="en-US" dirty="0" smtClean="0"/>
          </a:p>
          <a:p>
            <a:endParaRPr lang="en-US" dirty="0" smtClean="0"/>
          </a:p>
          <a:p>
            <a:r>
              <a:rPr lang="en-US" dirty="0" smtClean="0"/>
              <a:t>All</a:t>
            </a:r>
            <a:r>
              <a:rPr lang="en-US" baseline="0" dirty="0" smtClean="0"/>
              <a:t> faculty and professional advisors may gain access to Wolf Watch to review student records. If you are an active faculty member or designated as a professional advisor and do not currently have access to Wolf Watch, you are eligible to request access.</a:t>
            </a:r>
            <a:endParaRPr lang="en-US" dirty="0" smtClean="0"/>
          </a:p>
        </p:txBody>
      </p:sp>
      <p:sp>
        <p:nvSpPr>
          <p:cNvPr id="4" name="Slide Number Placeholder 3"/>
          <p:cNvSpPr>
            <a:spLocks noGrp="1"/>
          </p:cNvSpPr>
          <p:nvPr>
            <p:ph type="sldNum" sz="quarter" idx="10"/>
          </p:nvPr>
        </p:nvSpPr>
        <p:spPr/>
        <p:txBody>
          <a:bodyPr/>
          <a:lstStyle/>
          <a:p>
            <a:fld id="{E216E65F-E9BD-4F65-BB48-62DC9C776D32}" type="slidenum">
              <a:rPr lang="en-US" smtClean="0"/>
              <a:pPr/>
              <a:t>4</a:t>
            </a:fld>
            <a:endParaRPr lang="en-US"/>
          </a:p>
        </p:txBody>
      </p:sp>
    </p:spTree>
    <p:extLst>
      <p:ext uri="{BB962C8B-B14F-4D97-AF65-F5344CB8AC3E}">
        <p14:creationId xmlns:p14="http://schemas.microsoft.com/office/powerpoint/2010/main" val="4197370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benefits of using an online degree audit</a:t>
            </a:r>
            <a:r>
              <a:rPr lang="en-US" baseline="0" dirty="0" smtClean="0"/>
              <a:t> tool are many and varied beyond the almost 24/7 access.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Wolf Watch provides one document to gather and arrange a variety of necessary information in a style that is user-friendly and formatted to high-light missing requirements.</a:t>
            </a:r>
          </a:p>
          <a:p>
            <a:endParaRPr lang="en-US" baseline="0" dirty="0" smtClean="0"/>
          </a:p>
          <a:p>
            <a:r>
              <a:rPr lang="en-US" baseline="0" dirty="0" smtClean="0"/>
              <a:t>Students gain a clear understanding of what requirements have been completed and which courses they will need in the future to complete all requirements and earn a degree.</a:t>
            </a:r>
          </a:p>
        </p:txBody>
      </p:sp>
      <p:sp>
        <p:nvSpPr>
          <p:cNvPr id="4" name="Slide Number Placeholder 3"/>
          <p:cNvSpPr>
            <a:spLocks noGrp="1"/>
          </p:cNvSpPr>
          <p:nvPr>
            <p:ph type="sldNum" sz="quarter" idx="10"/>
          </p:nvPr>
        </p:nvSpPr>
        <p:spPr/>
        <p:txBody>
          <a:bodyPr/>
          <a:lstStyle/>
          <a:p>
            <a:fld id="{E216E65F-E9BD-4F65-BB48-62DC9C776D32}" type="slidenum">
              <a:rPr lang="en-US" smtClean="0"/>
              <a:pPr/>
              <a:t>5</a:t>
            </a:fld>
            <a:endParaRPr lang="en-US"/>
          </a:p>
        </p:txBody>
      </p:sp>
    </p:spTree>
    <p:extLst>
      <p:ext uri="{BB962C8B-B14F-4D97-AF65-F5344CB8AC3E}">
        <p14:creationId xmlns:p14="http://schemas.microsoft.com/office/powerpoint/2010/main" val="313306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Advisors may access Wolf Watch via their myUWG</a:t>
            </a:r>
            <a:r>
              <a:rPr lang="en-US" baseline="0" dirty="0" smtClean="0"/>
              <a:t> portal,      directly from Banweb,     or using the URL.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6</a:t>
            </a:fld>
            <a:endParaRPr lang="en-US"/>
          </a:p>
        </p:txBody>
      </p:sp>
    </p:spTree>
    <p:extLst>
      <p:ext uri="{BB962C8B-B14F-4D97-AF65-F5344CB8AC3E}">
        <p14:creationId xmlns:p14="http://schemas.microsoft.com/office/powerpoint/2010/main" val="116622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Advisors may directly enter the student’s ID number in the field provided and hit the Enter key on your keyboard.</a:t>
            </a:r>
            <a:r>
              <a:rPr lang="en-US" baseline="0" dirty="0" smtClean="0"/>
              <a:t> Note that the worksheet may take several seconds to load depending upon the volume of user request to the system.</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7</a:t>
            </a:fld>
            <a:endParaRPr lang="en-US"/>
          </a:p>
        </p:txBody>
      </p:sp>
    </p:spTree>
    <p:extLst>
      <p:ext uri="{BB962C8B-B14F-4D97-AF65-F5344CB8AC3E}">
        <p14:creationId xmlns:p14="http://schemas.microsoft.com/office/powerpoint/2010/main" val="332802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don’t know the student’s ID number or if you would like to select a population of student to view without having to enter each students ID number you may use find button.</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8</a:t>
            </a:fld>
            <a:endParaRPr lang="en-US"/>
          </a:p>
        </p:txBody>
      </p:sp>
    </p:spTree>
    <p:extLst>
      <p:ext uri="{BB962C8B-B14F-4D97-AF65-F5344CB8AC3E}">
        <p14:creationId xmlns:p14="http://schemas.microsoft.com/office/powerpoint/2010/main" val="330625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list of filters is provided to either enter the student’s name or generate</a:t>
            </a:r>
            <a:r>
              <a:rPr lang="en-US" baseline="0" dirty="0" smtClean="0"/>
              <a:t> a list of students with the same criteria. Entering the fields narrows the list to only active students with the particular criteria selected. The list of students with the criteria selected will populate the lower block. The system is set to only return a maximum of 200 students so you may need use multiple fields to narrow the search.  </a:t>
            </a:r>
          </a:p>
          <a:p>
            <a:endParaRPr lang="en-US" baseline="0" dirty="0" smtClean="0"/>
          </a:p>
          <a:p>
            <a:r>
              <a:rPr lang="en-US" baseline="0" dirty="0" smtClean="0"/>
              <a:t>Select the OK button to return the complete list or use the uncheck option to select only certain students and then select the OK button</a:t>
            </a:r>
            <a:endParaRPr lang="en-US" dirty="0"/>
          </a:p>
        </p:txBody>
      </p:sp>
      <p:sp>
        <p:nvSpPr>
          <p:cNvPr id="4" name="Slide Number Placeholder 3"/>
          <p:cNvSpPr>
            <a:spLocks noGrp="1"/>
          </p:cNvSpPr>
          <p:nvPr>
            <p:ph type="sldNum" sz="quarter" idx="10"/>
          </p:nvPr>
        </p:nvSpPr>
        <p:spPr/>
        <p:txBody>
          <a:bodyPr/>
          <a:lstStyle/>
          <a:p>
            <a:fld id="{E216E65F-E9BD-4F65-BB48-62DC9C776D32}" type="slidenum">
              <a:rPr lang="en-US" smtClean="0"/>
              <a:pPr/>
              <a:t>9</a:t>
            </a:fld>
            <a:endParaRPr lang="en-US"/>
          </a:p>
        </p:txBody>
      </p:sp>
    </p:spTree>
    <p:extLst>
      <p:ext uri="{BB962C8B-B14F-4D97-AF65-F5344CB8AC3E}">
        <p14:creationId xmlns:p14="http://schemas.microsoft.com/office/powerpoint/2010/main" val="290990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17A8B-91F9-44EF-AE7C-26811637571B}"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1861-6547-49F6-84C8-A107CFABE3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17A8B-91F9-44EF-AE7C-26811637571B}"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1861-6547-49F6-84C8-A107CFABE3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17A8B-91F9-44EF-AE7C-26811637571B}"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1861-6547-49F6-84C8-A107CFABE3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17A8B-91F9-44EF-AE7C-26811637571B}"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1861-6547-49F6-84C8-A107CFABE34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17A8B-91F9-44EF-AE7C-26811637571B}"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3C1861-6547-49F6-84C8-A107CFABE34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17A8B-91F9-44EF-AE7C-26811637571B}"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1861-6547-49F6-84C8-A107CFABE34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17A8B-91F9-44EF-AE7C-26811637571B}"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3C1861-6547-49F6-84C8-A107CFABE3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17A8B-91F9-44EF-AE7C-26811637571B}" type="datetimeFigureOut">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3C1861-6547-49F6-84C8-A107CFABE34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17A8B-91F9-44EF-AE7C-26811637571B}" type="datetimeFigureOut">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3C1861-6547-49F6-84C8-A107CFABE3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17A8B-91F9-44EF-AE7C-26811637571B}"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1861-6547-49F6-84C8-A107CFABE34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17A8B-91F9-44EF-AE7C-26811637571B}"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3C1861-6547-49F6-84C8-A107CFABE34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17A8B-91F9-44EF-AE7C-26811637571B}" type="datetimeFigureOut">
              <a:rPr lang="en-US" smtClean="0"/>
              <a:pPr/>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C1861-6547-49F6-84C8-A107CFABE3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hyperlink" Target="mailto:graduation@westga.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hank.westga.ed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38200"/>
            <a:ext cx="7772400" cy="4953000"/>
          </a:xfrm>
        </p:spPr>
        <p:txBody>
          <a:bodyPr>
            <a:normAutofit fontScale="90000"/>
          </a:bodyPr>
          <a:lstStyle/>
          <a:p>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5300" dirty="0" smtClean="0">
                <a:latin typeface="Times New Roman" pitchFamily="18" charset="0"/>
                <a:cs typeface="Times New Roman" pitchFamily="18" charset="0"/>
              </a:rPr>
              <a:t>Wolf Watch  </a:t>
            </a: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A Degree Evaluation and Advising Tool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University of West Georgia</a:t>
            </a:r>
            <a:br>
              <a:rPr lang="en-U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pic>
        <p:nvPicPr>
          <p:cNvPr id="6" name="Picture 2" descr="https://hank.westga.edu/Images_DG2/SchoolName.gif"/>
          <p:cNvPicPr>
            <a:picLocks noChangeAspect="1" noChangeArrowheads="1"/>
          </p:cNvPicPr>
          <p:nvPr/>
        </p:nvPicPr>
        <p:blipFill>
          <a:blip r:embed="rId3" cstate="print"/>
          <a:srcRect/>
          <a:stretch>
            <a:fillRect/>
          </a:stretch>
        </p:blipFill>
        <p:spPr bwMode="auto">
          <a:xfrm>
            <a:off x="152399" y="228600"/>
            <a:ext cx="2958353" cy="838200"/>
          </a:xfrm>
          <a:prstGeom prst="rect">
            <a:avLst/>
          </a:prstGeom>
          <a:noFill/>
        </p:spPr>
      </p:pic>
      <p:cxnSp>
        <p:nvCxnSpPr>
          <p:cNvPr id="8" name="Straight Connector 7"/>
          <p:cNvCxnSpPr/>
          <p:nvPr/>
        </p:nvCxnSpPr>
        <p:spPr>
          <a:xfrm>
            <a:off x="990600" y="2667000"/>
            <a:ext cx="7010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3848100" y="2286000"/>
            <a:ext cx="14478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16176" y="1010497"/>
            <a:ext cx="8813329" cy="4127971"/>
          </a:xfrm>
          <a:prstGeom prst="rect">
            <a:avLst/>
          </a:prstGeom>
        </p:spPr>
      </p:pic>
      <p:sp>
        <p:nvSpPr>
          <p:cNvPr id="5" name="Subtitle 4"/>
          <p:cNvSpPr>
            <a:spLocks noGrp="1"/>
          </p:cNvSpPr>
          <p:nvPr>
            <p:ph type="subTitle" idx="1"/>
          </p:nvPr>
        </p:nvSpPr>
        <p:spPr>
          <a:xfrm>
            <a:off x="304800" y="5334000"/>
            <a:ext cx="8610600" cy="1219200"/>
          </a:xfrm>
        </p:spPr>
        <p:txBody>
          <a:bodyPr>
            <a:normAutofit/>
          </a:bodyPr>
          <a:lstStyle/>
          <a:p>
            <a:endParaRPr lang="en-US" sz="2400" dirty="0" smtClean="0">
              <a:solidFill>
                <a:schemeClr val="tx1"/>
              </a:solidFill>
              <a:latin typeface="Times New Roman" pitchFamily="18" charset="0"/>
              <a:cs typeface="Times New Roman" pitchFamily="18" charset="0"/>
            </a:endParaRPr>
          </a:p>
        </p:txBody>
      </p:sp>
      <p:pic>
        <p:nvPicPr>
          <p:cNvPr id="6" name="Picture 2" descr="https://hank.westga.edu/Images_DG2/SchoolName.gif"/>
          <p:cNvPicPr>
            <a:picLocks noChangeAspect="1" noChangeArrowheads="1"/>
          </p:cNvPicPr>
          <p:nvPr/>
        </p:nvPicPr>
        <p:blipFill>
          <a:blip r:embed="rId4" cstate="print"/>
          <a:srcRect/>
          <a:stretch>
            <a:fillRect/>
          </a:stretch>
        </p:blipFill>
        <p:spPr bwMode="auto">
          <a:xfrm>
            <a:off x="100640" y="194095"/>
            <a:ext cx="2958353" cy="838200"/>
          </a:xfrm>
          <a:prstGeom prst="rect">
            <a:avLst/>
          </a:prstGeom>
          <a:noFill/>
        </p:spPr>
      </p:pic>
      <p:pic>
        <p:nvPicPr>
          <p:cNvPr id="2" name="Picture 1"/>
          <p:cNvPicPr>
            <a:picLocks noChangeAspect="1"/>
          </p:cNvPicPr>
          <p:nvPr/>
        </p:nvPicPr>
        <p:blipFill>
          <a:blip r:embed="rId5"/>
          <a:stretch>
            <a:fillRect/>
          </a:stretch>
        </p:blipFill>
        <p:spPr>
          <a:xfrm>
            <a:off x="100640" y="951782"/>
            <a:ext cx="3517557" cy="4267200"/>
          </a:xfrm>
          <a:prstGeom prst="rect">
            <a:avLst/>
          </a:prstGeom>
        </p:spPr>
      </p:pic>
    </p:spTree>
    <p:extLst>
      <p:ext uri="{BB962C8B-B14F-4D97-AF65-F5344CB8AC3E}">
        <p14:creationId xmlns:p14="http://schemas.microsoft.com/office/powerpoint/2010/main" val="2964554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16176" y="1010497"/>
            <a:ext cx="8813329" cy="4127971"/>
          </a:xfrm>
          <a:prstGeom prst="rect">
            <a:avLst/>
          </a:prstGeom>
        </p:spPr>
      </p:pic>
      <p:sp>
        <p:nvSpPr>
          <p:cNvPr id="5" name="Subtitle 4"/>
          <p:cNvSpPr>
            <a:spLocks noGrp="1"/>
          </p:cNvSpPr>
          <p:nvPr>
            <p:ph type="subTitle" idx="1"/>
          </p:nvPr>
        </p:nvSpPr>
        <p:spPr>
          <a:xfrm>
            <a:off x="304800" y="5334000"/>
            <a:ext cx="8610600" cy="1219200"/>
          </a:xfrm>
        </p:spPr>
        <p:txBody>
          <a:bodyPr>
            <a:normAutofit/>
          </a:bodyPr>
          <a:lstStyle/>
          <a:p>
            <a:r>
              <a:rPr lang="en-US" sz="2400" dirty="0" smtClean="0">
                <a:solidFill>
                  <a:schemeClr val="tx1"/>
                </a:solidFill>
                <a:latin typeface="Times New Roman" pitchFamily="18" charset="0"/>
                <a:cs typeface="Times New Roman" pitchFamily="18" charset="0"/>
              </a:rPr>
              <a:t>Last Refresh Date</a:t>
            </a:r>
          </a:p>
          <a:p>
            <a:r>
              <a:rPr lang="en-US" sz="2400" dirty="0" smtClean="0">
                <a:solidFill>
                  <a:schemeClr val="tx1"/>
                </a:solidFill>
                <a:latin typeface="Times New Roman" pitchFamily="18" charset="0"/>
                <a:cs typeface="Times New Roman" pitchFamily="18" charset="0"/>
              </a:rPr>
              <a:t>Last Audit Date</a:t>
            </a:r>
          </a:p>
          <a:p>
            <a:endParaRPr lang="en-US" sz="2400" dirty="0" smtClean="0">
              <a:solidFill>
                <a:schemeClr val="tx1"/>
              </a:solidFill>
              <a:latin typeface="Times New Roman" pitchFamily="18" charset="0"/>
              <a:cs typeface="Times New Roman" pitchFamily="18" charset="0"/>
            </a:endParaRPr>
          </a:p>
        </p:txBody>
      </p:sp>
      <p:pic>
        <p:nvPicPr>
          <p:cNvPr id="6" name="Picture 2" descr="https://hank.westga.edu/Images_DG2/SchoolName.gif"/>
          <p:cNvPicPr>
            <a:picLocks noChangeAspect="1" noChangeArrowheads="1"/>
          </p:cNvPicPr>
          <p:nvPr/>
        </p:nvPicPr>
        <p:blipFill>
          <a:blip r:embed="rId4" cstate="print"/>
          <a:srcRect/>
          <a:stretch>
            <a:fillRect/>
          </a:stretch>
        </p:blipFill>
        <p:spPr bwMode="auto">
          <a:xfrm>
            <a:off x="100640" y="194095"/>
            <a:ext cx="2958353" cy="838200"/>
          </a:xfrm>
          <a:prstGeom prst="rect">
            <a:avLst/>
          </a:prstGeom>
          <a:noFill/>
        </p:spPr>
      </p:pic>
      <p:sp>
        <p:nvSpPr>
          <p:cNvPr id="8" name="Down Arrow 7"/>
          <p:cNvSpPr/>
          <p:nvPr/>
        </p:nvSpPr>
        <p:spPr>
          <a:xfrm>
            <a:off x="5867400" y="227163"/>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315200" y="19409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190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16176" y="1010497"/>
            <a:ext cx="8813329" cy="4127971"/>
          </a:xfrm>
          <a:prstGeom prst="rect">
            <a:avLst/>
          </a:prstGeom>
        </p:spPr>
      </p:pic>
      <p:sp>
        <p:nvSpPr>
          <p:cNvPr id="5" name="Subtitle 4"/>
          <p:cNvSpPr>
            <a:spLocks noGrp="1"/>
          </p:cNvSpPr>
          <p:nvPr>
            <p:ph type="subTitle" idx="1"/>
          </p:nvPr>
        </p:nvSpPr>
        <p:spPr>
          <a:xfrm>
            <a:off x="304800" y="5334000"/>
            <a:ext cx="8610600" cy="1219200"/>
          </a:xfrm>
        </p:spPr>
        <p:txBody>
          <a:bodyPr>
            <a:normAutofit/>
          </a:bodyPr>
          <a:lstStyle/>
          <a:p>
            <a:r>
              <a:rPr lang="en-US" sz="2400" dirty="0" smtClean="0">
                <a:solidFill>
                  <a:schemeClr val="tx1"/>
                </a:solidFill>
                <a:latin typeface="Times New Roman" pitchFamily="18" charset="0"/>
                <a:cs typeface="Times New Roman" pitchFamily="18" charset="0"/>
              </a:rPr>
              <a:t>Refresh</a:t>
            </a:r>
          </a:p>
          <a:p>
            <a:r>
              <a:rPr lang="en-US" sz="2400" dirty="0" smtClean="0">
                <a:solidFill>
                  <a:schemeClr val="tx1"/>
                </a:solidFill>
                <a:latin typeface="Times New Roman" pitchFamily="18" charset="0"/>
                <a:cs typeface="Times New Roman" pitchFamily="18" charset="0"/>
              </a:rPr>
              <a:t>Process New</a:t>
            </a:r>
          </a:p>
          <a:p>
            <a:endParaRPr lang="en-US" sz="2400" dirty="0" smtClean="0">
              <a:solidFill>
                <a:schemeClr val="tx1"/>
              </a:solidFill>
              <a:latin typeface="Times New Roman" pitchFamily="18" charset="0"/>
              <a:cs typeface="Times New Roman" pitchFamily="18" charset="0"/>
            </a:endParaRPr>
          </a:p>
        </p:txBody>
      </p:sp>
      <p:pic>
        <p:nvPicPr>
          <p:cNvPr id="6" name="Picture 2" descr="https://hank.westga.edu/Images_DG2/SchoolName.gif"/>
          <p:cNvPicPr>
            <a:picLocks noChangeAspect="1" noChangeArrowheads="1"/>
          </p:cNvPicPr>
          <p:nvPr/>
        </p:nvPicPr>
        <p:blipFill>
          <a:blip r:embed="rId4" cstate="print"/>
          <a:srcRect/>
          <a:stretch>
            <a:fillRect/>
          </a:stretch>
        </p:blipFill>
        <p:spPr bwMode="auto">
          <a:xfrm>
            <a:off x="100640" y="194095"/>
            <a:ext cx="2958353" cy="838200"/>
          </a:xfrm>
          <a:prstGeom prst="rect">
            <a:avLst/>
          </a:prstGeom>
          <a:noFill/>
        </p:spPr>
      </p:pic>
      <p:sp>
        <p:nvSpPr>
          <p:cNvPr id="7" name="Down Arrow 6"/>
          <p:cNvSpPr/>
          <p:nvPr/>
        </p:nvSpPr>
        <p:spPr>
          <a:xfrm rot="5400000">
            <a:off x="8703420" y="787081"/>
            <a:ext cx="483243" cy="9736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802559" y="81496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499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762001"/>
            <a:ext cx="7772400" cy="762000"/>
          </a:xfrm>
        </p:spPr>
        <p:txBody>
          <a:bodyPr>
            <a:normAutofit fontScale="90000"/>
          </a:bodyPr>
          <a:lstStyle/>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dirty="0" smtClean="0">
                <a:latin typeface="Times New Roman" pitchFamily="18" charset="0"/>
                <a:cs typeface="Times New Roman" pitchFamily="18" charset="0"/>
              </a:rPr>
              <a:t>Legend &amp; Disclaimer</a:t>
            </a:r>
            <a:endParaRPr lang="en-US" dirty="0">
              <a:latin typeface="Times New Roman" pitchFamily="18" charset="0"/>
              <a:cs typeface="Times New Roman" pitchFamily="18" charset="0"/>
            </a:endParaRPr>
          </a:p>
        </p:txBody>
      </p:sp>
      <p:sp>
        <p:nvSpPr>
          <p:cNvPr id="5" name="Subtitle 4"/>
          <p:cNvSpPr>
            <a:spLocks noGrp="1"/>
          </p:cNvSpPr>
          <p:nvPr>
            <p:ph type="subTitle" idx="1"/>
          </p:nvPr>
        </p:nvSpPr>
        <p:spPr>
          <a:xfrm>
            <a:off x="381000" y="3087065"/>
            <a:ext cx="8638082" cy="914400"/>
          </a:xfrm>
        </p:spPr>
        <p:txBody>
          <a:bodyPr>
            <a:normAutofit/>
          </a:bodyPr>
          <a:lstStyle/>
          <a:p>
            <a:r>
              <a:rPr lang="en-US" sz="2400" dirty="0">
                <a:solidFill>
                  <a:schemeClr val="tx1"/>
                </a:solidFill>
                <a:latin typeface="Times New Roman" pitchFamily="18" charset="0"/>
                <a:cs typeface="Times New Roman" pitchFamily="18" charset="0"/>
              </a:rPr>
              <a:t>E</a:t>
            </a:r>
            <a:r>
              <a:rPr lang="en-US" sz="2400" dirty="0" smtClean="0">
                <a:solidFill>
                  <a:schemeClr val="tx1"/>
                </a:solidFill>
                <a:latin typeface="Times New Roman" pitchFamily="18" charset="0"/>
                <a:cs typeface="Times New Roman" pitchFamily="18" charset="0"/>
              </a:rPr>
              <a:t>xplains the status of classes</a:t>
            </a:r>
          </a:p>
          <a:p>
            <a:r>
              <a:rPr lang="en-US" sz="2400" dirty="0" smtClean="0">
                <a:solidFill>
                  <a:schemeClr val="tx1"/>
                </a:solidFill>
                <a:latin typeface="Times New Roman" pitchFamily="18" charset="0"/>
                <a:cs typeface="Times New Roman" pitchFamily="18" charset="0"/>
              </a:rPr>
              <a:t>Interpret the symbols  </a:t>
            </a:r>
            <a:endParaRPr lang="en-US" sz="2400" dirty="0">
              <a:solidFill>
                <a:schemeClr val="tx1"/>
              </a:solidFill>
              <a:latin typeface="Times New Roman" pitchFamily="18" charset="0"/>
              <a:cs typeface="Times New Roman" pitchFamily="18" charset="0"/>
            </a:endParaRPr>
          </a:p>
        </p:txBody>
      </p:sp>
      <p:pic>
        <p:nvPicPr>
          <p:cNvPr id="6" name="Picture 2" descr="https://hank.westga.edu/Images_DG2/SchoolName.gif"/>
          <p:cNvPicPr>
            <a:picLocks noChangeAspect="1" noChangeArrowheads="1"/>
          </p:cNvPicPr>
          <p:nvPr/>
        </p:nvPicPr>
        <p:blipFill>
          <a:blip r:embed="rId3" cstate="print"/>
          <a:srcRect/>
          <a:stretch>
            <a:fillRect/>
          </a:stretch>
        </p:blipFill>
        <p:spPr bwMode="auto">
          <a:xfrm>
            <a:off x="152399" y="228600"/>
            <a:ext cx="2958353" cy="838200"/>
          </a:xfrm>
          <a:prstGeom prst="rect">
            <a:avLst/>
          </a:prstGeom>
          <a:noFill/>
        </p:spPr>
      </p:pic>
      <p:cxnSp>
        <p:nvCxnSpPr>
          <p:cNvPr id="7" name="Straight Connector 6"/>
          <p:cNvCxnSpPr/>
          <p:nvPr/>
        </p:nvCxnSpPr>
        <p:spPr>
          <a:xfrm>
            <a:off x="914400" y="1600200"/>
            <a:ext cx="7010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Legend.jpg"/>
          <p:cNvPicPr>
            <a:picLocks noChangeAspect="1"/>
          </p:cNvPicPr>
          <p:nvPr/>
        </p:nvPicPr>
        <p:blipFill>
          <a:blip r:embed="rId4" cstate="print"/>
          <a:stretch>
            <a:fillRect/>
          </a:stretch>
        </p:blipFill>
        <p:spPr>
          <a:xfrm>
            <a:off x="100559" y="1574321"/>
            <a:ext cx="8496300" cy="1285875"/>
          </a:xfrm>
          <a:prstGeom prst="rect">
            <a:avLst/>
          </a:prstGeom>
        </p:spPr>
      </p:pic>
      <p:pic>
        <p:nvPicPr>
          <p:cNvPr id="9" name="Picture 8"/>
          <p:cNvPicPr>
            <a:picLocks noChangeAspect="1"/>
          </p:cNvPicPr>
          <p:nvPr/>
        </p:nvPicPr>
        <p:blipFill>
          <a:blip r:embed="rId5"/>
          <a:stretch>
            <a:fillRect/>
          </a:stretch>
        </p:blipFill>
        <p:spPr>
          <a:xfrm>
            <a:off x="182300" y="5486400"/>
            <a:ext cx="8638082" cy="762000"/>
          </a:xfrm>
          <a:prstGeom prst="rect">
            <a:avLst/>
          </a:prstGeom>
        </p:spPr>
      </p:pic>
      <p:sp>
        <p:nvSpPr>
          <p:cNvPr id="11" name="Subtitle 4"/>
          <p:cNvSpPr txBox="1">
            <a:spLocks/>
          </p:cNvSpPr>
          <p:nvPr/>
        </p:nvSpPr>
        <p:spPr>
          <a:xfrm>
            <a:off x="232966" y="4036869"/>
            <a:ext cx="8638082" cy="914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400" dirty="0" smtClean="0">
              <a:solidFill>
                <a:schemeClr val="tx1"/>
              </a:solidFill>
              <a:latin typeface="Times New Roman" pitchFamily="18" charset="0"/>
              <a:cs typeface="Times New Roman" pitchFamily="18" charset="0"/>
            </a:endParaRPr>
          </a:p>
          <a:p>
            <a:r>
              <a:rPr lang="en-US" sz="2400" dirty="0" smtClean="0">
                <a:solidFill>
                  <a:schemeClr val="tx1"/>
                </a:solidFill>
                <a:latin typeface="Times New Roman" pitchFamily="18" charset="0"/>
                <a:cs typeface="Times New Roman" pitchFamily="18" charset="0"/>
              </a:rPr>
              <a:t>Wolf Watch does not replace face-to-face advising</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90800" y="2288683"/>
            <a:ext cx="6290484" cy="2559172"/>
          </a:xfrm>
          <a:prstGeom prst="rect">
            <a:avLst/>
          </a:prstGeom>
        </p:spPr>
      </p:pic>
      <p:pic>
        <p:nvPicPr>
          <p:cNvPr id="4" name="Picture 2" descr="https://hank.westga.edu/Images_DG2/SchoolName.gif"/>
          <p:cNvPicPr>
            <a:picLocks noChangeAspect="1" noChangeArrowheads="1"/>
          </p:cNvPicPr>
          <p:nvPr/>
        </p:nvPicPr>
        <p:blipFill>
          <a:blip r:embed="rId4" cstate="print"/>
          <a:srcRect/>
          <a:stretch>
            <a:fillRect/>
          </a:stretch>
        </p:blipFill>
        <p:spPr bwMode="auto">
          <a:xfrm>
            <a:off x="152399" y="228600"/>
            <a:ext cx="2958353" cy="838200"/>
          </a:xfrm>
          <a:prstGeom prst="rect">
            <a:avLst/>
          </a:prstGeom>
          <a:noFill/>
        </p:spPr>
      </p:pic>
      <p:sp>
        <p:nvSpPr>
          <p:cNvPr id="6" name="TextBox 5"/>
          <p:cNvSpPr txBox="1"/>
          <p:nvPr/>
        </p:nvSpPr>
        <p:spPr>
          <a:xfrm>
            <a:off x="69206" y="2362200"/>
            <a:ext cx="1911994" cy="4555093"/>
          </a:xfrm>
          <a:prstGeom prst="rect">
            <a:avLst/>
          </a:prstGeom>
          <a:noFill/>
        </p:spPr>
        <p:txBody>
          <a:bodyPr wrap="square" rtlCol="0">
            <a:spAutoFit/>
          </a:bodyPr>
          <a:lstStyle/>
          <a:p>
            <a:r>
              <a:rPr lang="en-US" dirty="0" smtClean="0">
                <a:latin typeface="Times New Roman" pitchFamily="18" charset="0"/>
                <a:cs typeface="Times New Roman" pitchFamily="18" charset="0"/>
              </a:rPr>
              <a:t>E</a:t>
            </a:r>
            <a:r>
              <a:rPr lang="en-US" i="1" dirty="0" smtClean="0">
                <a:latin typeface="Times New Roman" pitchFamily="18" charset="0"/>
                <a:cs typeface="Times New Roman" pitchFamily="18" charset="0"/>
              </a:rPr>
              <a:t>stimation</a:t>
            </a:r>
            <a:r>
              <a:rPr lang="en-US" dirty="0" smtClean="0">
                <a:latin typeface="Times New Roman" pitchFamily="18" charset="0"/>
                <a:cs typeface="Times New Roman" pitchFamily="18" charset="0"/>
              </a:rPr>
              <a:t> of progress toward degree completion based on the number of requirements that have been met. </a:t>
            </a:r>
          </a:p>
          <a:p>
            <a:pPr>
              <a:buNone/>
            </a:pPr>
            <a:r>
              <a:rPr lang="en-US" dirty="0" smtClean="0">
                <a:latin typeface="Times New Roman" pitchFamily="18" charset="0"/>
                <a:cs typeface="Times New Roman" pitchFamily="18" charset="0"/>
              </a:rPr>
              <a:t>For pre-majors or undeclared students, it will be based only on their first two years of coursework.</a:t>
            </a:r>
          </a:p>
          <a:p>
            <a:pPr>
              <a:buNone/>
            </a:pPr>
            <a:endParaRPr lang="en-US" sz="1900" dirty="0" smtClean="0">
              <a:latin typeface="Times New Roman" pitchFamily="18" charset="0"/>
              <a:cs typeface="Times New Roman" pitchFamily="18" charset="0"/>
            </a:endParaRPr>
          </a:p>
          <a:p>
            <a:pPr>
              <a:buNone/>
            </a:pPr>
            <a:endParaRPr lang="en-US" sz="1900" dirty="0">
              <a:latin typeface="Times New Roman" pitchFamily="18" charset="0"/>
              <a:cs typeface="Times New Roman" pitchFamily="18" charset="0"/>
            </a:endParaRPr>
          </a:p>
        </p:txBody>
      </p:sp>
      <p:sp>
        <p:nvSpPr>
          <p:cNvPr id="14" name="Right Brace 13"/>
          <p:cNvSpPr/>
          <p:nvPr/>
        </p:nvSpPr>
        <p:spPr>
          <a:xfrm>
            <a:off x="1866900" y="3809999"/>
            <a:ext cx="838200" cy="1676400"/>
          </a:xfrm>
          <a:prstGeom prst="rightBrace">
            <a:avLst>
              <a:gd name="adj1" fmla="val 8333"/>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3124200" y="4319772"/>
            <a:ext cx="5334000" cy="6568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9206" y="802848"/>
            <a:ext cx="8922394" cy="1261884"/>
          </a:xfrm>
          <a:prstGeom prst="rect">
            <a:avLst/>
          </a:prstGeom>
          <a:noFill/>
        </p:spPr>
        <p:txBody>
          <a:bodyPr wrap="square" rtlCol="0">
            <a:spAutoFit/>
          </a:bodyPr>
          <a:lstStyle/>
          <a:p>
            <a:pPr algn="ctr">
              <a:buNone/>
            </a:pPr>
            <a:endParaRPr lang="en-US" dirty="0" smtClean="0">
              <a:latin typeface="Times New Roman" pitchFamily="18" charset="0"/>
              <a:cs typeface="Times New Roman" pitchFamily="18" charset="0"/>
            </a:endParaRPr>
          </a:p>
          <a:p>
            <a:pPr algn="ctr">
              <a:buNone/>
            </a:pPr>
            <a:r>
              <a:rPr lang="en-US" sz="4000" dirty="0" smtClean="0">
                <a:latin typeface="Times New Roman" pitchFamily="18" charset="0"/>
                <a:cs typeface="Times New Roman" pitchFamily="18" charset="0"/>
              </a:rPr>
              <a:t>The Degree Progress Bar</a:t>
            </a:r>
          </a:p>
          <a:p>
            <a:pPr algn="ctr"/>
            <a:r>
              <a:rPr lang="en-US" dirty="0" smtClean="0">
                <a:latin typeface="Times New Roman" pitchFamily="18" charset="0"/>
                <a:cs typeface="Times New Roman" pitchFamily="18" charset="0"/>
              </a:rPr>
              <a:t> </a:t>
            </a:r>
            <a:endParaRPr lang="en-US" sz="19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1000" y="5181598"/>
            <a:ext cx="8653732" cy="1600201"/>
          </a:xfrm>
        </p:spPr>
        <p:txBody>
          <a:bodyPr>
            <a:noAutofit/>
          </a:bodyPr>
          <a:lstStyle/>
          <a:p>
            <a:pPr algn="l"/>
            <a:r>
              <a:rPr lang="en-US" sz="2400" dirty="0">
                <a:solidFill>
                  <a:schemeClr val="tx1"/>
                </a:solidFill>
                <a:latin typeface="Times New Roman" pitchFamily="18" charset="0"/>
                <a:cs typeface="Times New Roman" pitchFamily="18" charset="0"/>
              </a:rPr>
              <a:t>I</a:t>
            </a:r>
            <a:r>
              <a:rPr lang="en-US" sz="2400" dirty="0" smtClean="0">
                <a:solidFill>
                  <a:schemeClr val="tx1"/>
                </a:solidFill>
                <a:latin typeface="Times New Roman" pitchFamily="18" charset="0"/>
                <a:cs typeface="Times New Roman" pitchFamily="18" charset="0"/>
              </a:rPr>
              <a:t>nformation Blocks</a:t>
            </a:r>
          </a:p>
          <a:p>
            <a:pPr algn="l"/>
            <a:r>
              <a:rPr lang="en-US" sz="2400" dirty="0" smtClean="0">
                <a:solidFill>
                  <a:schemeClr val="tx1"/>
                </a:solidFill>
                <a:latin typeface="Times New Roman" pitchFamily="18" charset="0"/>
                <a:cs typeface="Times New Roman" pitchFamily="18" charset="0"/>
              </a:rPr>
              <a:t>Overall Degree Block: hours used in worksheet including in progress, upper-level hours, worksheet GPA, information blocks.</a:t>
            </a:r>
            <a:endParaRPr lang="en-US" sz="2400" dirty="0">
              <a:solidFill>
                <a:schemeClr val="tx1"/>
              </a:solidFill>
              <a:latin typeface="Times New Roman" pitchFamily="18" charset="0"/>
              <a:cs typeface="Times New Roman" pitchFamily="18" charset="0"/>
            </a:endParaRPr>
          </a:p>
        </p:txBody>
      </p:sp>
      <p:pic>
        <p:nvPicPr>
          <p:cNvPr id="6" name="Picture 2" descr="https://hank.westga.edu/Images_DG2/SchoolName.gif"/>
          <p:cNvPicPr>
            <a:picLocks noChangeAspect="1" noChangeArrowheads="1"/>
          </p:cNvPicPr>
          <p:nvPr/>
        </p:nvPicPr>
        <p:blipFill>
          <a:blip r:embed="rId3" cstate="print"/>
          <a:srcRect/>
          <a:stretch>
            <a:fillRect/>
          </a:stretch>
        </p:blipFill>
        <p:spPr bwMode="auto">
          <a:xfrm>
            <a:off x="152399" y="228600"/>
            <a:ext cx="2958353" cy="838200"/>
          </a:xfrm>
          <a:prstGeom prst="rect">
            <a:avLst/>
          </a:prstGeom>
          <a:noFill/>
        </p:spPr>
      </p:pic>
      <p:pic>
        <p:nvPicPr>
          <p:cNvPr id="2" name="Picture 1"/>
          <p:cNvPicPr>
            <a:picLocks noChangeAspect="1"/>
          </p:cNvPicPr>
          <p:nvPr/>
        </p:nvPicPr>
        <p:blipFill>
          <a:blip r:embed="rId4"/>
          <a:stretch>
            <a:fillRect/>
          </a:stretch>
        </p:blipFill>
        <p:spPr>
          <a:xfrm>
            <a:off x="152399" y="1524000"/>
            <a:ext cx="8818176" cy="32003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60229" y="5181600"/>
            <a:ext cx="2940171" cy="1524000"/>
          </a:xfrm>
        </p:spPr>
        <p:txBody>
          <a:bodyPr>
            <a:noAutofit/>
          </a:bodyPr>
          <a:lstStyle/>
          <a:p>
            <a:pPr algn="l"/>
            <a:r>
              <a:rPr lang="en-US" sz="2400" dirty="0" smtClean="0">
                <a:solidFill>
                  <a:schemeClr val="tx1"/>
                </a:solidFill>
                <a:latin typeface="Times New Roman" pitchFamily="18" charset="0"/>
                <a:cs typeface="Times New Roman" pitchFamily="18" charset="0"/>
              </a:rPr>
              <a:t>Individual Blocks: </a:t>
            </a:r>
          </a:p>
          <a:p>
            <a:pPr marL="342900" indent="-342900" algn="l">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Core Areas	</a:t>
            </a:r>
            <a:endParaRPr lang="en-US" sz="2400" dirty="0">
              <a:solidFill>
                <a:schemeClr val="tx1"/>
              </a:solidFill>
              <a:latin typeface="Times New Roman" pitchFamily="18" charset="0"/>
              <a:cs typeface="Times New Roman" pitchFamily="18" charset="0"/>
            </a:endParaRPr>
          </a:p>
          <a:p>
            <a:pPr marL="342900" indent="-342900" algn="l">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Supporting Courses 		</a:t>
            </a:r>
            <a:endParaRPr lang="en-US" sz="2400" dirty="0">
              <a:solidFill>
                <a:schemeClr val="tx1"/>
              </a:solidFill>
              <a:latin typeface="Times New Roman" pitchFamily="18" charset="0"/>
              <a:cs typeface="Times New Roman" pitchFamily="18" charset="0"/>
            </a:endParaRPr>
          </a:p>
        </p:txBody>
      </p:sp>
      <p:pic>
        <p:nvPicPr>
          <p:cNvPr id="6" name="Picture 2" descr="https://hank.westga.edu/Images_DG2/SchoolName.gif"/>
          <p:cNvPicPr>
            <a:picLocks noChangeAspect="1" noChangeArrowheads="1"/>
          </p:cNvPicPr>
          <p:nvPr/>
        </p:nvPicPr>
        <p:blipFill>
          <a:blip r:embed="rId3" cstate="print"/>
          <a:srcRect/>
          <a:stretch>
            <a:fillRect/>
          </a:stretch>
        </p:blipFill>
        <p:spPr bwMode="auto">
          <a:xfrm>
            <a:off x="152399" y="228600"/>
            <a:ext cx="2958353" cy="838200"/>
          </a:xfrm>
          <a:prstGeom prst="rect">
            <a:avLst/>
          </a:prstGeom>
          <a:noFill/>
        </p:spPr>
      </p:pic>
      <p:pic>
        <p:nvPicPr>
          <p:cNvPr id="3" name="Picture 2"/>
          <p:cNvPicPr>
            <a:picLocks noChangeAspect="1"/>
          </p:cNvPicPr>
          <p:nvPr/>
        </p:nvPicPr>
        <p:blipFill>
          <a:blip r:embed="rId4"/>
          <a:stretch>
            <a:fillRect/>
          </a:stretch>
        </p:blipFill>
        <p:spPr>
          <a:xfrm>
            <a:off x="228600" y="1096392"/>
            <a:ext cx="8696325" cy="3985012"/>
          </a:xfrm>
          <a:prstGeom prst="rect">
            <a:avLst/>
          </a:prstGeom>
        </p:spPr>
      </p:pic>
      <p:sp>
        <p:nvSpPr>
          <p:cNvPr id="7" name="Subtitle 4"/>
          <p:cNvSpPr txBox="1">
            <a:spLocks/>
          </p:cNvSpPr>
          <p:nvPr/>
        </p:nvSpPr>
        <p:spPr>
          <a:xfrm>
            <a:off x="3733800" y="5638800"/>
            <a:ext cx="2743200" cy="838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Major	</a:t>
            </a:r>
          </a:p>
          <a:p>
            <a:pPr marL="342900" indent="-342900" algn="l">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Electives</a:t>
            </a:r>
            <a:endParaRPr lang="en-US" sz="2400" dirty="0">
              <a:solidFill>
                <a:schemeClr val="tx1"/>
              </a:solidFill>
              <a:latin typeface="Times New Roman" pitchFamily="18" charset="0"/>
              <a:cs typeface="Times New Roman" pitchFamily="18" charset="0"/>
            </a:endParaRPr>
          </a:p>
        </p:txBody>
      </p:sp>
      <p:sp>
        <p:nvSpPr>
          <p:cNvPr id="8" name="Subtitle 4"/>
          <p:cNvSpPr txBox="1">
            <a:spLocks/>
          </p:cNvSpPr>
          <p:nvPr/>
        </p:nvSpPr>
        <p:spPr>
          <a:xfrm>
            <a:off x="6477000" y="5600700"/>
            <a:ext cx="2447924" cy="8763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Minor</a:t>
            </a:r>
          </a:p>
          <a:p>
            <a:pPr marL="342900" indent="-342900" algn="l">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DSW </a:t>
            </a:r>
          </a:p>
        </p:txBody>
      </p:sp>
    </p:spTree>
    <p:extLst>
      <p:ext uri="{BB962C8B-B14F-4D97-AF65-F5344CB8AC3E}">
        <p14:creationId xmlns:p14="http://schemas.microsoft.com/office/powerpoint/2010/main" val="3137640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3529" y="5368863"/>
            <a:ext cx="2940171" cy="1184335"/>
          </a:xfrm>
        </p:spPr>
        <p:txBody>
          <a:bodyPr>
            <a:noAutofit/>
          </a:bodyPr>
          <a:lstStyle/>
          <a:p>
            <a:pPr algn="l"/>
            <a:endParaRPr lang="en-US" sz="2400" dirty="0" smtClean="0">
              <a:solidFill>
                <a:schemeClr val="tx1"/>
              </a:solidFill>
              <a:latin typeface="Times New Roman" pitchFamily="18" charset="0"/>
              <a:cs typeface="Times New Roman" pitchFamily="18" charset="0"/>
            </a:endParaRPr>
          </a:p>
          <a:p>
            <a:pPr marL="342900" indent="-342900" algn="l">
              <a:buFont typeface="Arial" panose="020B0604020202020204" pitchFamily="34" charset="0"/>
              <a:buChar char="•"/>
            </a:pPr>
            <a:r>
              <a:rPr lang="en-US" sz="2400" dirty="0">
                <a:solidFill>
                  <a:schemeClr val="tx1"/>
                </a:solidFill>
                <a:latin typeface="Times New Roman" pitchFamily="18" charset="0"/>
                <a:cs typeface="Times New Roman" pitchFamily="18" charset="0"/>
              </a:rPr>
              <a:t>Potential Electives	</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pic>
        <p:nvPicPr>
          <p:cNvPr id="6" name="Picture 2" descr="https://hank.westga.edu/Images_DG2/SchoolName.gif"/>
          <p:cNvPicPr>
            <a:picLocks noChangeAspect="1" noChangeArrowheads="1"/>
          </p:cNvPicPr>
          <p:nvPr/>
        </p:nvPicPr>
        <p:blipFill>
          <a:blip r:embed="rId3" cstate="print"/>
          <a:srcRect/>
          <a:stretch>
            <a:fillRect/>
          </a:stretch>
        </p:blipFill>
        <p:spPr bwMode="auto">
          <a:xfrm>
            <a:off x="152399" y="228600"/>
            <a:ext cx="2958353" cy="838200"/>
          </a:xfrm>
          <a:prstGeom prst="rect">
            <a:avLst/>
          </a:prstGeom>
          <a:noFill/>
        </p:spPr>
      </p:pic>
      <p:pic>
        <p:nvPicPr>
          <p:cNvPr id="2" name="Picture 1"/>
          <p:cNvPicPr>
            <a:picLocks noChangeAspect="1"/>
          </p:cNvPicPr>
          <p:nvPr/>
        </p:nvPicPr>
        <p:blipFill>
          <a:blip r:embed="rId4"/>
          <a:stretch>
            <a:fillRect/>
          </a:stretch>
        </p:blipFill>
        <p:spPr>
          <a:xfrm>
            <a:off x="16276" y="1524000"/>
            <a:ext cx="8958497" cy="3200400"/>
          </a:xfrm>
          <a:prstGeom prst="rect">
            <a:avLst/>
          </a:prstGeom>
        </p:spPr>
      </p:pic>
      <p:sp>
        <p:nvSpPr>
          <p:cNvPr id="11" name="Subtitle 4"/>
          <p:cNvSpPr txBox="1">
            <a:spLocks/>
          </p:cNvSpPr>
          <p:nvPr/>
        </p:nvSpPr>
        <p:spPr>
          <a:xfrm>
            <a:off x="3025438" y="5368863"/>
            <a:ext cx="2940171" cy="118433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400" dirty="0" smtClean="0">
              <a:solidFill>
                <a:schemeClr val="tx1"/>
              </a:solidFill>
              <a:latin typeface="Times New Roman" pitchFamily="18" charset="0"/>
              <a:cs typeface="Times New Roman" pitchFamily="18" charset="0"/>
            </a:endParaRPr>
          </a:p>
          <a:p>
            <a:pPr marL="342900" indent="-342900" algn="l">
              <a:buFont typeface="Arial" pitchFamily="34" charset="0"/>
              <a:buChar char="•"/>
            </a:pPr>
            <a:r>
              <a:rPr lang="en-US" sz="2400" dirty="0" smtClean="0">
                <a:solidFill>
                  <a:schemeClr val="tx1"/>
                </a:solidFill>
                <a:latin typeface="Times New Roman" pitchFamily="18" charset="0"/>
                <a:cs typeface="Times New Roman" pitchFamily="18" charset="0"/>
              </a:rPr>
              <a:t>Ineligible Courses		</a:t>
            </a:r>
            <a:endParaRPr lang="en-US" sz="2400" dirty="0">
              <a:solidFill>
                <a:schemeClr val="tx1"/>
              </a:solidFill>
              <a:latin typeface="Times New Roman" pitchFamily="18" charset="0"/>
              <a:cs typeface="Times New Roman" pitchFamily="18" charset="0"/>
            </a:endParaRPr>
          </a:p>
        </p:txBody>
      </p:sp>
      <p:sp>
        <p:nvSpPr>
          <p:cNvPr id="12" name="Subtitle 4"/>
          <p:cNvSpPr txBox="1">
            <a:spLocks/>
          </p:cNvSpPr>
          <p:nvPr/>
        </p:nvSpPr>
        <p:spPr>
          <a:xfrm>
            <a:off x="5867400" y="5368863"/>
            <a:ext cx="3048000" cy="118433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400" dirty="0" smtClean="0">
              <a:solidFill>
                <a:schemeClr val="tx1"/>
              </a:solidFill>
              <a:latin typeface="Times New Roman" pitchFamily="18" charset="0"/>
              <a:cs typeface="Times New Roman" pitchFamily="18" charset="0"/>
            </a:endParaRPr>
          </a:p>
          <a:p>
            <a:pPr marL="342900" indent="-342900" algn="l">
              <a:buFont typeface="Arial" pitchFamily="34" charset="0"/>
              <a:buChar char="•"/>
            </a:pPr>
            <a:r>
              <a:rPr lang="en-US" sz="2400" dirty="0" smtClean="0">
                <a:solidFill>
                  <a:schemeClr val="tx1"/>
                </a:solidFill>
                <a:latin typeface="Times New Roman" pitchFamily="18" charset="0"/>
                <a:cs typeface="Times New Roman" pitchFamily="18" charset="0"/>
              </a:rPr>
              <a:t>In Progress Courses		</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09809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normAutofit fontScale="92500" lnSpcReduction="20000"/>
          </a:bodyPr>
          <a:lstStyle/>
          <a:p>
            <a:r>
              <a:rPr lang="en-US" sz="2800" dirty="0" smtClean="0">
                <a:latin typeface="Times New Roman" pitchFamily="18" charset="0"/>
                <a:cs typeface="Times New Roman" pitchFamily="18" charset="0"/>
              </a:rPr>
              <a:t>Wolf Watch priority system for assembling courses into areas is not a mathematical algorithm</a:t>
            </a:r>
          </a:p>
          <a:p>
            <a:endParaRPr lang="en-US" sz="1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Graduation Candidates</a:t>
            </a:r>
          </a:p>
          <a:p>
            <a:pPr lvl="1"/>
            <a:r>
              <a:rPr lang="en-US" sz="2000" dirty="0" smtClean="0">
                <a:latin typeface="Times New Roman" pitchFamily="18" charset="0"/>
                <a:cs typeface="Times New Roman" pitchFamily="18" charset="0"/>
              </a:rPr>
              <a:t>Adjust multi-use courses</a:t>
            </a:r>
          </a:p>
          <a:p>
            <a:pPr lvl="1"/>
            <a:r>
              <a:rPr lang="en-US" sz="2000" dirty="0" smtClean="0">
                <a:latin typeface="Times New Roman" pitchFamily="18" charset="0"/>
                <a:cs typeface="Times New Roman" pitchFamily="18" charset="0"/>
              </a:rPr>
              <a:t>Missing requirements expecting petition for an exception</a:t>
            </a:r>
            <a:endParaRPr lang="en-US" sz="2000" dirty="0">
              <a:latin typeface="Times New Roman" pitchFamily="18" charset="0"/>
              <a:cs typeface="Times New Roman" pitchFamily="18" charset="0"/>
            </a:endParaRPr>
          </a:p>
          <a:p>
            <a:pPr lvl="1"/>
            <a:r>
              <a:rPr lang="en-US" sz="2000" dirty="0" smtClean="0">
                <a:latin typeface="Times New Roman" pitchFamily="18" charset="0"/>
                <a:cs typeface="Times New Roman" pitchFamily="18" charset="0"/>
              </a:rPr>
              <a:t>Review with academic advisor</a:t>
            </a:r>
          </a:p>
          <a:p>
            <a:pPr marL="0" indent="0">
              <a:buNone/>
            </a:pPr>
            <a:endParaRPr lang="en-US" sz="1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For concerns pertaining to Wolf Watch, please visit the Enrollment Services Center in Parker Hall or contact the Registrar’s Graduation Team at </a:t>
            </a:r>
            <a:r>
              <a:rPr lang="en-US" sz="2800" dirty="0" smtClean="0">
                <a:latin typeface="Times New Roman" pitchFamily="18" charset="0"/>
                <a:cs typeface="Times New Roman" pitchFamily="18" charset="0"/>
                <a:hlinkClick r:id="rId3"/>
              </a:rPr>
              <a:t>graduation@westga.edu</a:t>
            </a:r>
            <a:r>
              <a:rPr lang="en-US" sz="2800" dirty="0" smtClean="0">
                <a:latin typeface="Times New Roman" pitchFamily="18" charset="0"/>
                <a:cs typeface="Times New Roman" pitchFamily="18" charset="0"/>
              </a:rPr>
              <a:t> or (678)839-6438.</a:t>
            </a:r>
          </a:p>
          <a:p>
            <a:pPr marL="0" indent="0">
              <a:buNone/>
            </a:pPr>
            <a:endParaRPr lang="en-US" sz="1800" dirty="0">
              <a:latin typeface="Times New Roman" pitchFamily="18" charset="0"/>
              <a:cs typeface="Times New Roman" pitchFamily="18" charset="0"/>
            </a:endParaRPr>
          </a:p>
        </p:txBody>
      </p:sp>
      <p:pic>
        <p:nvPicPr>
          <p:cNvPr id="4" name="Picture 2" descr="https://hank.westga.edu/Images_DG2/SchoolName.gif"/>
          <p:cNvPicPr>
            <a:picLocks noChangeAspect="1" noChangeArrowheads="1"/>
          </p:cNvPicPr>
          <p:nvPr/>
        </p:nvPicPr>
        <p:blipFill>
          <a:blip r:embed="rId4" cstate="print"/>
          <a:srcRect/>
          <a:stretch>
            <a:fillRect/>
          </a:stretch>
        </p:blipFill>
        <p:spPr bwMode="auto">
          <a:xfrm>
            <a:off x="152399" y="228600"/>
            <a:ext cx="2958353" cy="838200"/>
          </a:xfrm>
          <a:prstGeom prst="rect">
            <a:avLst/>
          </a:prstGeom>
          <a:noFill/>
        </p:spPr>
      </p:pic>
      <p:sp>
        <p:nvSpPr>
          <p:cNvPr id="5" name="TextBox 4"/>
          <p:cNvSpPr txBox="1"/>
          <p:nvPr/>
        </p:nvSpPr>
        <p:spPr>
          <a:xfrm>
            <a:off x="1295400" y="1219200"/>
            <a:ext cx="62484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Important Information</a:t>
            </a:r>
            <a:endParaRPr lang="en-US" sz="4000" dirty="0">
              <a:latin typeface="Times New Roman" pitchFamily="18" charset="0"/>
              <a:cs typeface="Times New Roman" pitchFamily="18" charset="0"/>
            </a:endParaRPr>
          </a:p>
        </p:txBody>
      </p:sp>
      <p:cxnSp>
        <p:nvCxnSpPr>
          <p:cNvPr id="6" name="Straight Connector 5"/>
          <p:cNvCxnSpPr/>
          <p:nvPr/>
        </p:nvCxnSpPr>
        <p:spPr>
          <a:xfrm>
            <a:off x="1066800" y="1828800"/>
            <a:ext cx="7010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21084"/>
            <a:ext cx="7772400" cy="1470025"/>
          </a:xfrm>
        </p:spPr>
        <p:txBody>
          <a:bodyPr>
            <a:normAutofit/>
          </a:bodyPr>
          <a:lstStyle/>
          <a:p>
            <a:r>
              <a:rPr lang="en-US" sz="4000" dirty="0" smtClean="0">
                <a:latin typeface="Times New Roman" pitchFamily="18" charset="0"/>
                <a:cs typeface="Times New Roman" pitchFamily="18" charset="0"/>
              </a:rPr>
              <a:t>What Wolf Watch is</a:t>
            </a:r>
            <a:endParaRPr lang="en-US" sz="4000" dirty="0">
              <a:latin typeface="Times New Roman" pitchFamily="18" charset="0"/>
              <a:cs typeface="Times New Roman" pitchFamily="18" charset="0"/>
            </a:endParaRPr>
          </a:p>
        </p:txBody>
      </p:sp>
      <p:sp>
        <p:nvSpPr>
          <p:cNvPr id="3" name="Subtitle 2"/>
          <p:cNvSpPr>
            <a:spLocks noGrp="1"/>
          </p:cNvSpPr>
          <p:nvPr>
            <p:ph type="subTitle" idx="1"/>
          </p:nvPr>
        </p:nvSpPr>
        <p:spPr>
          <a:xfrm>
            <a:off x="533400" y="1905000"/>
            <a:ext cx="8458200" cy="4724400"/>
          </a:xfrm>
        </p:spPr>
        <p:txBody>
          <a:bodyPr>
            <a:normAutofit/>
          </a:bodyPr>
          <a:lstStyle/>
          <a:p>
            <a:pPr algn="l">
              <a:buFont typeface="Arial" pitchFamily="34" charset="0"/>
              <a:buChar char="•"/>
            </a:pPr>
            <a:r>
              <a:rPr lang="en-US" sz="2800" dirty="0" smtClean="0">
                <a:solidFill>
                  <a:schemeClr val="tx1"/>
                </a:solidFill>
                <a:latin typeface="Times New Roman" pitchFamily="18" charset="0"/>
                <a:cs typeface="Times New Roman" pitchFamily="18" charset="0"/>
              </a:rPr>
              <a:t>AKA Degree Works </a:t>
            </a:r>
          </a:p>
          <a:p>
            <a:pPr algn="l">
              <a:buFont typeface="Arial" pitchFamily="34" charset="0"/>
              <a:buChar char="•"/>
            </a:pPr>
            <a:r>
              <a:rPr lang="en-US" sz="2800" dirty="0" smtClean="0">
                <a:solidFill>
                  <a:schemeClr val="tx1"/>
                </a:solidFill>
                <a:latin typeface="Times New Roman" pitchFamily="18" charset="0"/>
                <a:cs typeface="Times New Roman" pitchFamily="18" charset="0"/>
              </a:rPr>
              <a:t>Ellucian 3</a:t>
            </a:r>
            <a:r>
              <a:rPr lang="en-US" sz="2800" baseline="30000" dirty="0" smtClean="0">
                <a:solidFill>
                  <a:schemeClr val="tx1"/>
                </a:solidFill>
                <a:latin typeface="Times New Roman" pitchFamily="18" charset="0"/>
                <a:cs typeface="Times New Roman" pitchFamily="18" charset="0"/>
              </a:rPr>
              <a:t>rd</a:t>
            </a:r>
            <a:r>
              <a:rPr lang="en-US" sz="2800" dirty="0" smtClean="0">
                <a:solidFill>
                  <a:schemeClr val="tx1"/>
                </a:solidFill>
                <a:latin typeface="Times New Roman" pitchFamily="18" charset="0"/>
                <a:cs typeface="Times New Roman" pitchFamily="18" charset="0"/>
              </a:rPr>
              <a:t> party software </a:t>
            </a:r>
            <a:endParaRPr lang="en-US" sz="2800" dirty="0">
              <a:solidFill>
                <a:schemeClr val="tx1"/>
              </a:solidFill>
              <a:latin typeface="Times New Roman" pitchFamily="18" charset="0"/>
              <a:cs typeface="Times New Roman" pitchFamily="18" charset="0"/>
            </a:endParaRPr>
          </a:p>
          <a:p>
            <a:pPr algn="l">
              <a:buFont typeface="Arial" pitchFamily="34" charset="0"/>
              <a:buChar char="•"/>
            </a:pPr>
            <a:r>
              <a:rPr lang="en-US" sz="2800" dirty="0" smtClean="0">
                <a:solidFill>
                  <a:schemeClr val="tx1"/>
                </a:solidFill>
                <a:latin typeface="Times New Roman" pitchFamily="18" charset="0"/>
                <a:cs typeface="Times New Roman" pitchFamily="18" charset="0"/>
              </a:rPr>
              <a:t>Integrates with Student Information System</a:t>
            </a:r>
          </a:p>
          <a:p>
            <a:pPr algn="l">
              <a:buFont typeface="Arial" pitchFamily="34" charset="0"/>
              <a:buChar char="•"/>
            </a:pPr>
            <a:r>
              <a:rPr lang="en-US" sz="2800" dirty="0" smtClean="0">
                <a:solidFill>
                  <a:schemeClr val="tx1"/>
                </a:solidFill>
                <a:latin typeface="Times New Roman" pitchFamily="18" charset="0"/>
                <a:cs typeface="Times New Roman" pitchFamily="18" charset="0"/>
              </a:rPr>
              <a:t>Web-based </a:t>
            </a:r>
            <a:r>
              <a:rPr lang="en-US" sz="2800" dirty="0">
                <a:solidFill>
                  <a:schemeClr val="tx1"/>
                </a:solidFill>
                <a:latin typeface="Times New Roman" pitchFamily="18" charset="0"/>
                <a:cs typeface="Times New Roman" pitchFamily="18" charset="0"/>
              </a:rPr>
              <a:t>tool for schedule planning and degree audit</a:t>
            </a:r>
          </a:p>
          <a:p>
            <a:pPr lvl="1" algn="l">
              <a:buFont typeface="Arial" pitchFamily="34" charset="0"/>
              <a:buChar char="•"/>
            </a:pPr>
            <a:r>
              <a:rPr lang="en-US" dirty="0" smtClean="0">
                <a:solidFill>
                  <a:schemeClr val="tx1"/>
                </a:solidFill>
                <a:latin typeface="Times New Roman" pitchFamily="18" charset="0"/>
                <a:cs typeface="Times New Roman" pitchFamily="18" charset="0"/>
              </a:rPr>
              <a:t>Tracks </a:t>
            </a:r>
            <a:r>
              <a:rPr lang="en-US" dirty="0">
                <a:solidFill>
                  <a:schemeClr val="tx1"/>
                </a:solidFill>
                <a:latin typeface="Times New Roman" pitchFamily="18" charset="0"/>
                <a:cs typeface="Times New Roman" pitchFamily="18" charset="0"/>
              </a:rPr>
              <a:t>degree </a:t>
            </a:r>
            <a:r>
              <a:rPr lang="en-US" dirty="0" smtClean="0">
                <a:solidFill>
                  <a:schemeClr val="tx1"/>
                </a:solidFill>
                <a:latin typeface="Times New Roman" pitchFamily="18" charset="0"/>
                <a:cs typeface="Times New Roman" pitchFamily="18" charset="0"/>
              </a:rPr>
              <a:t>progress</a:t>
            </a:r>
          </a:p>
          <a:p>
            <a:pPr lvl="1" algn="l">
              <a:buFont typeface="Arial" pitchFamily="34" charset="0"/>
              <a:buChar char="•"/>
            </a:pPr>
            <a:r>
              <a:rPr lang="en-US" dirty="0" smtClean="0">
                <a:solidFill>
                  <a:schemeClr val="tx1"/>
                </a:solidFill>
                <a:latin typeface="Times New Roman" pitchFamily="18" charset="0"/>
                <a:cs typeface="Times New Roman" pitchFamily="18" charset="0"/>
              </a:rPr>
              <a:t>Prepares </a:t>
            </a:r>
            <a:r>
              <a:rPr lang="en-US" dirty="0">
                <a:solidFill>
                  <a:schemeClr val="tx1"/>
                </a:solidFill>
                <a:latin typeface="Times New Roman" pitchFamily="18" charset="0"/>
                <a:cs typeface="Times New Roman" pitchFamily="18" charset="0"/>
              </a:rPr>
              <a:t>for </a:t>
            </a:r>
            <a:r>
              <a:rPr lang="en-US" dirty="0" smtClean="0">
                <a:solidFill>
                  <a:schemeClr val="tx1"/>
                </a:solidFill>
                <a:latin typeface="Times New Roman" pitchFamily="18" charset="0"/>
                <a:cs typeface="Times New Roman" pitchFamily="18" charset="0"/>
              </a:rPr>
              <a:t>registration</a:t>
            </a:r>
          </a:p>
          <a:p>
            <a:pPr lvl="1" algn="l">
              <a:buFont typeface="Arial" pitchFamily="34" charset="0"/>
              <a:buChar char="•"/>
            </a:pPr>
            <a:r>
              <a:rPr lang="en-US" dirty="0" smtClean="0">
                <a:solidFill>
                  <a:schemeClr val="tx1"/>
                </a:solidFill>
                <a:latin typeface="Times New Roman" pitchFamily="18" charset="0"/>
                <a:cs typeface="Times New Roman" pitchFamily="18" charset="0"/>
              </a:rPr>
              <a:t>Plans </a:t>
            </a:r>
            <a:r>
              <a:rPr lang="en-US" dirty="0">
                <a:solidFill>
                  <a:schemeClr val="tx1"/>
                </a:solidFill>
                <a:latin typeface="Times New Roman" pitchFamily="18" charset="0"/>
                <a:cs typeface="Times New Roman" pitchFamily="18" charset="0"/>
              </a:rPr>
              <a:t>for graduation </a:t>
            </a:r>
          </a:p>
          <a:p>
            <a:pPr algn="l">
              <a:buFont typeface="Arial" pitchFamily="34" charset="0"/>
              <a:buChar char="•"/>
            </a:pPr>
            <a:r>
              <a:rPr lang="en-US" sz="2800" dirty="0" smtClean="0">
                <a:solidFill>
                  <a:schemeClr val="tx1"/>
                </a:solidFill>
                <a:latin typeface="Times New Roman" pitchFamily="18" charset="0"/>
                <a:cs typeface="Times New Roman" pitchFamily="18" charset="0"/>
              </a:rPr>
              <a:t>Maintains </a:t>
            </a:r>
            <a:r>
              <a:rPr lang="en-US" sz="2800" dirty="0">
                <a:solidFill>
                  <a:schemeClr val="tx1"/>
                </a:solidFill>
                <a:latin typeface="Times New Roman" pitchFamily="18" charset="0"/>
                <a:cs typeface="Times New Roman" pitchFamily="18" charset="0"/>
              </a:rPr>
              <a:t>record of advisement notes &amp; </a:t>
            </a:r>
            <a:r>
              <a:rPr lang="en-US" sz="2800" dirty="0" smtClean="0">
                <a:solidFill>
                  <a:schemeClr val="tx1"/>
                </a:solidFill>
                <a:latin typeface="Times New Roman" pitchFamily="18" charset="0"/>
                <a:cs typeface="Times New Roman" pitchFamily="18" charset="0"/>
              </a:rPr>
              <a:t>schedules</a:t>
            </a:r>
            <a:endParaRPr lang="en-US" sz="2800" dirty="0">
              <a:solidFill>
                <a:schemeClr val="tx1"/>
              </a:solidFill>
              <a:latin typeface="Times New Roman" pitchFamily="18" charset="0"/>
              <a:cs typeface="Times New Roman" pitchFamily="18" charset="0"/>
            </a:endParaRPr>
          </a:p>
          <a:p>
            <a:pPr algn="l">
              <a:buFont typeface="Arial" pitchFamily="34" charset="0"/>
              <a:buChar char="•"/>
            </a:pPr>
            <a:r>
              <a:rPr lang="en-US" sz="2800" dirty="0" smtClean="0">
                <a:solidFill>
                  <a:schemeClr val="tx1"/>
                </a:solidFill>
                <a:latin typeface="Times New Roman" pitchFamily="18" charset="0"/>
                <a:cs typeface="Times New Roman" pitchFamily="18" charset="0"/>
              </a:rPr>
              <a:t>Aids in academic advising and program planning</a:t>
            </a:r>
            <a:endParaRPr lang="en-US" sz="2800" dirty="0">
              <a:solidFill>
                <a:schemeClr val="tx1"/>
              </a:solidFill>
              <a:latin typeface="Times New Roman" pitchFamily="18" charset="0"/>
              <a:cs typeface="Times New Roman" pitchFamily="18" charset="0"/>
            </a:endParaRPr>
          </a:p>
        </p:txBody>
      </p:sp>
      <p:pic>
        <p:nvPicPr>
          <p:cNvPr id="11266" name="Picture 2" descr="https://hank.westga.edu/Images_DG2/SchoolName.gif"/>
          <p:cNvPicPr>
            <a:picLocks noChangeAspect="1" noChangeArrowheads="1"/>
          </p:cNvPicPr>
          <p:nvPr/>
        </p:nvPicPr>
        <p:blipFill>
          <a:blip r:embed="rId3" cstate="print"/>
          <a:srcRect/>
          <a:stretch>
            <a:fillRect/>
          </a:stretch>
        </p:blipFill>
        <p:spPr bwMode="auto">
          <a:xfrm>
            <a:off x="152399" y="228600"/>
            <a:ext cx="2958353" cy="838200"/>
          </a:xfrm>
          <a:prstGeom prst="rect">
            <a:avLst/>
          </a:prstGeom>
          <a:noFill/>
        </p:spPr>
      </p:pic>
      <p:cxnSp>
        <p:nvCxnSpPr>
          <p:cNvPr id="5" name="Straight Connector 4"/>
          <p:cNvCxnSpPr/>
          <p:nvPr/>
        </p:nvCxnSpPr>
        <p:spPr>
          <a:xfrm>
            <a:off x="914400" y="1905000"/>
            <a:ext cx="7010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a:bodyPr>
          <a:lstStyle/>
          <a:p>
            <a:r>
              <a:rPr lang="en-US" sz="4000" dirty="0" smtClean="0">
                <a:latin typeface="Times New Roman" pitchFamily="18" charset="0"/>
                <a:cs typeface="Times New Roman" pitchFamily="18" charset="0"/>
              </a:rPr>
              <a:t>What Wolf Watch is not</a:t>
            </a:r>
            <a:endParaRPr lang="en-US" sz="4000" dirty="0">
              <a:latin typeface="Times New Roman" pitchFamily="18" charset="0"/>
              <a:cs typeface="Times New Roman" pitchFamily="18" charset="0"/>
            </a:endParaRPr>
          </a:p>
        </p:txBody>
      </p:sp>
      <p:sp>
        <p:nvSpPr>
          <p:cNvPr id="3" name="Subtitle 2"/>
          <p:cNvSpPr>
            <a:spLocks noGrp="1"/>
          </p:cNvSpPr>
          <p:nvPr>
            <p:ph type="subTitle" idx="1"/>
          </p:nvPr>
        </p:nvSpPr>
        <p:spPr>
          <a:xfrm>
            <a:off x="914400" y="2438400"/>
            <a:ext cx="8077200" cy="4191000"/>
          </a:xfrm>
        </p:spPr>
        <p:txBody>
          <a:bodyPr>
            <a:normAutofit/>
          </a:bodyPr>
          <a:lstStyle/>
          <a:p>
            <a:pPr algn="l">
              <a:buFont typeface="Arial" pitchFamily="34" charset="0"/>
              <a:buChar char="•"/>
            </a:pPr>
            <a:r>
              <a:rPr lang="en-US" sz="2800" dirty="0">
                <a:solidFill>
                  <a:schemeClr val="tx1"/>
                </a:solidFill>
                <a:latin typeface="Times New Roman" pitchFamily="18" charset="0"/>
                <a:cs typeface="Times New Roman" pitchFamily="18" charset="0"/>
              </a:rPr>
              <a:t>R</a:t>
            </a:r>
            <a:r>
              <a:rPr lang="en-US" sz="2800" dirty="0" smtClean="0">
                <a:solidFill>
                  <a:schemeClr val="tx1"/>
                </a:solidFill>
                <a:latin typeface="Times New Roman" pitchFamily="18" charset="0"/>
                <a:cs typeface="Times New Roman" pitchFamily="18" charset="0"/>
              </a:rPr>
              <a:t>eplacement for face-to-face advising</a:t>
            </a:r>
          </a:p>
          <a:p>
            <a:pPr algn="l">
              <a:buFont typeface="Arial" pitchFamily="34" charset="0"/>
              <a:buChar char="•"/>
            </a:pPr>
            <a:r>
              <a:rPr lang="en-US" sz="2800" dirty="0" smtClean="0">
                <a:solidFill>
                  <a:schemeClr val="tx1"/>
                </a:solidFill>
                <a:latin typeface="Times New Roman" pitchFamily="18" charset="0"/>
                <a:cs typeface="Times New Roman" pitchFamily="18" charset="0"/>
              </a:rPr>
              <a:t>Process to change student records</a:t>
            </a:r>
          </a:p>
          <a:p>
            <a:pPr algn="l">
              <a:buFont typeface="Arial" pitchFamily="34" charset="0"/>
              <a:buChar char="•"/>
            </a:pPr>
            <a:r>
              <a:rPr lang="en-US" sz="2800" dirty="0">
                <a:solidFill>
                  <a:schemeClr val="tx1"/>
                </a:solidFill>
                <a:latin typeface="Times New Roman" pitchFamily="18" charset="0"/>
                <a:cs typeface="Times New Roman" pitchFamily="18" charset="0"/>
              </a:rPr>
              <a:t>D</a:t>
            </a:r>
            <a:r>
              <a:rPr lang="en-US" sz="2800" dirty="0" smtClean="0">
                <a:solidFill>
                  <a:schemeClr val="tx1"/>
                </a:solidFill>
                <a:latin typeface="Times New Roman" pitchFamily="18" charset="0"/>
                <a:cs typeface="Times New Roman" pitchFamily="18" charset="0"/>
              </a:rPr>
              <a:t>iscussion forum</a:t>
            </a:r>
          </a:p>
          <a:p>
            <a:pPr algn="l">
              <a:buFont typeface="Arial" pitchFamily="34" charset="0"/>
              <a:buChar char="•"/>
            </a:pPr>
            <a:r>
              <a:rPr lang="en-US" sz="2800" dirty="0" smtClean="0">
                <a:solidFill>
                  <a:schemeClr val="tx1"/>
                </a:solidFill>
                <a:latin typeface="Times New Roman" pitchFamily="18" charset="0"/>
                <a:cs typeface="Times New Roman" pitchFamily="18" charset="0"/>
              </a:rPr>
              <a:t>Option to post questions to request clarification</a:t>
            </a:r>
          </a:p>
          <a:p>
            <a:pPr algn="l">
              <a:buFont typeface="Arial" pitchFamily="34" charset="0"/>
              <a:buChar char="•"/>
            </a:pPr>
            <a:r>
              <a:rPr lang="en-US" sz="2800" dirty="0" smtClean="0">
                <a:solidFill>
                  <a:schemeClr val="tx1"/>
                </a:solidFill>
                <a:latin typeface="Times New Roman" pitchFamily="18" charset="0"/>
                <a:cs typeface="Times New Roman" pitchFamily="18" charset="0"/>
              </a:rPr>
              <a:t>Method to track certificates</a:t>
            </a:r>
          </a:p>
          <a:p>
            <a:pPr algn="l">
              <a:buFont typeface="Arial" pitchFamily="34" charset="0"/>
              <a:buChar char="•"/>
            </a:pPr>
            <a:r>
              <a:rPr lang="en-US" sz="2800" dirty="0">
                <a:solidFill>
                  <a:schemeClr val="tx1"/>
                </a:solidFill>
                <a:latin typeface="Times New Roman" pitchFamily="18" charset="0"/>
                <a:cs typeface="Times New Roman" pitchFamily="18" charset="0"/>
              </a:rPr>
              <a:t>Perfect</a:t>
            </a:r>
          </a:p>
          <a:p>
            <a:pPr algn="l"/>
            <a:endParaRPr lang="en-US" sz="2400" dirty="0" smtClean="0">
              <a:solidFill>
                <a:schemeClr val="tx1"/>
              </a:solidFill>
              <a:latin typeface="Times New Roman" pitchFamily="18" charset="0"/>
              <a:cs typeface="Times New Roman" pitchFamily="18" charset="0"/>
            </a:endParaRPr>
          </a:p>
          <a:p>
            <a:pPr algn="l">
              <a:buFont typeface="Arial" pitchFamily="34" charset="0"/>
              <a:buChar char="•"/>
            </a:pPr>
            <a:endParaRPr lang="en-US" sz="2400" dirty="0" smtClean="0">
              <a:solidFill>
                <a:schemeClr val="tx1"/>
              </a:solidFill>
              <a:latin typeface="Times New Roman" pitchFamily="18" charset="0"/>
              <a:cs typeface="Times New Roman" pitchFamily="18" charset="0"/>
            </a:endParaRPr>
          </a:p>
          <a:p>
            <a:pPr algn="l">
              <a:buFont typeface="Arial" pitchFamily="34" charset="0"/>
              <a:buChar char="•"/>
            </a:pPr>
            <a:endParaRPr lang="en-US" sz="2400" dirty="0" smtClean="0">
              <a:solidFill>
                <a:schemeClr val="tx1"/>
              </a:solidFill>
              <a:latin typeface="Times New Roman" pitchFamily="18" charset="0"/>
              <a:cs typeface="Times New Roman" pitchFamily="18" charset="0"/>
            </a:endParaRPr>
          </a:p>
          <a:p>
            <a:pPr algn="l">
              <a:buFont typeface="Arial" pitchFamily="34" charset="0"/>
              <a:buChar char="•"/>
            </a:pPr>
            <a:endParaRPr lang="en-US" sz="2400" dirty="0" smtClean="0">
              <a:solidFill>
                <a:schemeClr val="tx1"/>
              </a:solidFill>
              <a:latin typeface="Times New Roman" pitchFamily="18" charset="0"/>
              <a:cs typeface="Times New Roman" pitchFamily="18" charset="0"/>
            </a:endParaRPr>
          </a:p>
          <a:p>
            <a:pPr algn="l">
              <a:buFont typeface="Arial" pitchFamily="34" charset="0"/>
              <a:buChar char="•"/>
            </a:pPr>
            <a:endParaRPr lang="en-US" sz="2400" dirty="0" smtClean="0">
              <a:solidFill>
                <a:schemeClr val="tx1"/>
              </a:solidFill>
              <a:latin typeface="Times New Roman" pitchFamily="18" charset="0"/>
              <a:cs typeface="Times New Roman" pitchFamily="18" charset="0"/>
            </a:endParaRPr>
          </a:p>
          <a:p>
            <a:pPr algn="l">
              <a:buFont typeface="Arial" pitchFamily="34" charset="0"/>
              <a:buChar char="•"/>
            </a:pPr>
            <a:endParaRPr lang="en-US" sz="2400" dirty="0">
              <a:solidFill>
                <a:schemeClr val="tx1"/>
              </a:solidFill>
              <a:latin typeface="Times New Roman" pitchFamily="18" charset="0"/>
              <a:cs typeface="Times New Roman" pitchFamily="18" charset="0"/>
            </a:endParaRPr>
          </a:p>
        </p:txBody>
      </p:sp>
      <p:pic>
        <p:nvPicPr>
          <p:cNvPr id="11266" name="Picture 2" descr="https://hank.westga.edu/Images_DG2/SchoolName.gif"/>
          <p:cNvPicPr>
            <a:picLocks noChangeAspect="1" noChangeArrowheads="1"/>
          </p:cNvPicPr>
          <p:nvPr/>
        </p:nvPicPr>
        <p:blipFill>
          <a:blip r:embed="rId3" cstate="print"/>
          <a:srcRect/>
          <a:stretch>
            <a:fillRect/>
          </a:stretch>
        </p:blipFill>
        <p:spPr bwMode="auto">
          <a:xfrm>
            <a:off x="152399" y="228600"/>
            <a:ext cx="2958353" cy="838200"/>
          </a:xfrm>
          <a:prstGeom prst="rect">
            <a:avLst/>
          </a:prstGeom>
          <a:noFill/>
        </p:spPr>
      </p:pic>
      <p:cxnSp>
        <p:nvCxnSpPr>
          <p:cNvPr id="5" name="Straight Connector 4"/>
          <p:cNvCxnSpPr/>
          <p:nvPr/>
        </p:nvCxnSpPr>
        <p:spPr>
          <a:xfrm>
            <a:off x="914400" y="2057400"/>
            <a:ext cx="7010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580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06475"/>
            <a:ext cx="7772400" cy="1470025"/>
          </a:xfrm>
        </p:spPr>
        <p:txBody>
          <a:bodyPr>
            <a:normAutofit/>
          </a:bodyPr>
          <a:lstStyle/>
          <a:p>
            <a:r>
              <a:rPr lang="en-US" sz="4000" dirty="0" smtClean="0">
                <a:latin typeface="Times New Roman" pitchFamily="18" charset="0"/>
                <a:cs typeface="Times New Roman" pitchFamily="18" charset="0"/>
              </a:rPr>
              <a:t>Who Can Use Wolf Watch?</a:t>
            </a:r>
            <a:endParaRPr lang="en-US" sz="4000" dirty="0">
              <a:latin typeface="Times New Roman" pitchFamily="18" charset="0"/>
              <a:cs typeface="Times New Roman" pitchFamily="18" charset="0"/>
            </a:endParaRPr>
          </a:p>
        </p:txBody>
      </p:sp>
      <p:sp>
        <p:nvSpPr>
          <p:cNvPr id="5" name="Subtitle 4"/>
          <p:cNvSpPr>
            <a:spLocks noGrp="1"/>
          </p:cNvSpPr>
          <p:nvPr>
            <p:ph type="subTitle" idx="1"/>
          </p:nvPr>
        </p:nvSpPr>
        <p:spPr>
          <a:xfrm>
            <a:off x="762000" y="2590800"/>
            <a:ext cx="7696200" cy="3962400"/>
          </a:xfrm>
        </p:spPr>
        <p:txBody>
          <a:bodyPr>
            <a:normAutofit/>
          </a:bodyPr>
          <a:lstStyle/>
          <a:p>
            <a:pPr marL="342900" indent="-342900" algn="l">
              <a:buFont typeface="Arial" panose="020B0604020202020204" pitchFamily="34" charset="0"/>
              <a:buChar char="•"/>
            </a:pPr>
            <a:r>
              <a:rPr lang="en-US" sz="2800" dirty="0" smtClean="0">
                <a:solidFill>
                  <a:schemeClr val="tx1"/>
                </a:solidFill>
                <a:latin typeface="Times New Roman" pitchFamily="18" charset="0"/>
                <a:cs typeface="Times New Roman" pitchFamily="18" charset="0"/>
              </a:rPr>
              <a:t>ADVISORS</a:t>
            </a:r>
            <a:r>
              <a:rPr lang="en-US" sz="2400" dirty="0" smtClean="0">
                <a:solidFill>
                  <a:schemeClr val="tx1"/>
                </a:solidFill>
                <a:latin typeface="Times New Roman" pitchFamily="18" charset="0"/>
                <a:cs typeface="Times New Roman" pitchFamily="18" charset="0"/>
              </a:rPr>
              <a:t> – Faculty &amp; Professional</a:t>
            </a:r>
            <a:endParaRPr lang="en-US" sz="2000" dirty="0" smtClean="0">
              <a:solidFill>
                <a:schemeClr val="tx1"/>
              </a:solidFill>
              <a:latin typeface="Times New Roman" pitchFamily="18" charset="0"/>
              <a:cs typeface="Times New Roman" pitchFamily="18" charset="0"/>
            </a:endParaRPr>
          </a:p>
          <a:p>
            <a:pPr marL="342900" indent="-342900" algn="l">
              <a:buFont typeface="Arial" panose="020B0604020202020204" pitchFamily="34" charset="0"/>
              <a:buChar char="•"/>
            </a:pPr>
            <a:r>
              <a:rPr lang="en-US" sz="2800" dirty="0">
                <a:solidFill>
                  <a:schemeClr val="tx1"/>
                </a:solidFill>
                <a:latin typeface="Times New Roman" pitchFamily="18" charset="0"/>
                <a:cs typeface="Times New Roman" pitchFamily="18" charset="0"/>
              </a:rPr>
              <a:t>STAFF </a:t>
            </a:r>
            <a:r>
              <a:rPr lang="en-US" sz="2400" dirty="0">
                <a:solidFill>
                  <a:schemeClr val="tx1"/>
                </a:solidFill>
                <a:latin typeface="Times New Roman" pitchFamily="18" charset="0"/>
                <a:cs typeface="Times New Roman" pitchFamily="18" charset="0"/>
              </a:rPr>
              <a:t>–</a:t>
            </a:r>
            <a:r>
              <a:rPr lang="en-US" sz="2400" dirty="0" smtClean="0">
                <a:solidFill>
                  <a:schemeClr val="tx1"/>
                </a:solidFill>
                <a:latin typeface="Times New Roman" pitchFamily="18" charset="0"/>
                <a:cs typeface="Times New Roman" pitchFamily="18" charset="0"/>
              </a:rPr>
              <a:t> Clerical &amp; Registrar</a:t>
            </a:r>
          </a:p>
          <a:p>
            <a:pPr marL="342900" indent="-342900" algn="l">
              <a:buFont typeface="Arial" panose="020B0604020202020204" pitchFamily="34" charset="0"/>
              <a:buChar char="•"/>
            </a:pPr>
            <a:r>
              <a:rPr lang="en-US" sz="2800" dirty="0">
                <a:solidFill>
                  <a:schemeClr val="tx1"/>
                </a:solidFill>
                <a:latin typeface="Times New Roman" pitchFamily="18" charset="0"/>
                <a:cs typeface="Times New Roman" pitchFamily="18" charset="0"/>
              </a:rPr>
              <a:t>STUDENTS</a:t>
            </a:r>
          </a:p>
          <a:p>
            <a:pPr marL="800100" lvl="1" indent="-342900" algn="l">
              <a:buFont typeface="Arial" panose="020B0604020202020204" pitchFamily="34" charset="0"/>
              <a:buChar char="•"/>
            </a:pPr>
            <a:r>
              <a:rPr lang="en-US" sz="2000" dirty="0" smtClean="0">
                <a:solidFill>
                  <a:schemeClr val="tx1"/>
                </a:solidFill>
                <a:latin typeface="Times New Roman" pitchFamily="18" charset="0"/>
                <a:cs typeface="Times New Roman" pitchFamily="18" charset="0"/>
              </a:rPr>
              <a:t>All currently enrolled undergraduate students who matriculated Fall 1998 or after</a:t>
            </a:r>
          </a:p>
          <a:p>
            <a:pPr marL="800100" lvl="1" indent="-342900" algn="l">
              <a:buFont typeface="Arial" panose="020B0604020202020204" pitchFamily="34" charset="0"/>
              <a:buChar char="•"/>
            </a:pPr>
            <a:r>
              <a:rPr lang="en-US" sz="2000" dirty="0" smtClean="0">
                <a:solidFill>
                  <a:schemeClr val="tx1"/>
                </a:solidFill>
                <a:latin typeface="Times New Roman" pitchFamily="18" charset="0"/>
                <a:cs typeface="Times New Roman" pitchFamily="18" charset="0"/>
              </a:rPr>
              <a:t>Currently enrolled undergraduate students who matriculated before Fall 1998, with UWG quarter coursework enrolled in specific degree program (requires manual adjustments)</a:t>
            </a:r>
          </a:p>
          <a:p>
            <a:pPr marL="800100" lvl="1" indent="-342900" algn="l">
              <a:buFont typeface="Arial" panose="020B0604020202020204" pitchFamily="34" charset="0"/>
              <a:buChar char="•"/>
            </a:pPr>
            <a:r>
              <a:rPr lang="en-US" sz="2000" dirty="0" smtClean="0">
                <a:solidFill>
                  <a:schemeClr val="tx1"/>
                </a:solidFill>
                <a:latin typeface="Times New Roman" pitchFamily="18" charset="0"/>
                <a:cs typeface="Times New Roman" pitchFamily="18" charset="0"/>
              </a:rPr>
              <a:t>Currently enrolled graduate degree-seeking students</a:t>
            </a:r>
            <a:endParaRPr lang="en-US" sz="2400" dirty="0" smtClean="0">
              <a:solidFill>
                <a:schemeClr val="tx1"/>
              </a:solidFill>
              <a:latin typeface="Times New Roman" pitchFamily="18" charset="0"/>
              <a:cs typeface="Times New Roman" pitchFamily="18" charset="0"/>
            </a:endParaRPr>
          </a:p>
          <a:p>
            <a:pPr algn="l"/>
            <a:endParaRPr lang="en-US" sz="2400" dirty="0">
              <a:solidFill>
                <a:schemeClr val="tx1"/>
              </a:solidFill>
              <a:latin typeface="Times New Roman" pitchFamily="18" charset="0"/>
              <a:cs typeface="Times New Roman" pitchFamily="18" charset="0"/>
            </a:endParaRPr>
          </a:p>
          <a:p>
            <a:pPr algn="l"/>
            <a:endParaRPr lang="en-US" sz="2400" dirty="0" smtClean="0">
              <a:solidFill>
                <a:schemeClr val="tx1"/>
              </a:solidFill>
              <a:latin typeface="Times New Roman" pitchFamily="18" charset="0"/>
              <a:cs typeface="Times New Roman" pitchFamily="18" charset="0"/>
            </a:endParaRPr>
          </a:p>
          <a:p>
            <a:pPr algn="l">
              <a:buFont typeface="Arial" pitchFamily="34" charset="0"/>
              <a:buChar char="•"/>
            </a:pPr>
            <a:endParaRPr lang="en-US" sz="2400" dirty="0" smtClean="0">
              <a:solidFill>
                <a:schemeClr val="tx1"/>
              </a:solidFill>
              <a:latin typeface="Times New Roman" pitchFamily="18" charset="0"/>
              <a:cs typeface="Times New Roman" pitchFamily="18" charset="0"/>
            </a:endParaRPr>
          </a:p>
          <a:p>
            <a:pPr algn="l">
              <a:buFont typeface="Arial" pitchFamily="34" charset="0"/>
              <a:buChar char="•"/>
            </a:pPr>
            <a:endParaRPr lang="en-US" dirty="0"/>
          </a:p>
        </p:txBody>
      </p:sp>
      <p:pic>
        <p:nvPicPr>
          <p:cNvPr id="6" name="Picture 2" descr="https://hank.westga.edu/Images_DG2/SchoolName.gif"/>
          <p:cNvPicPr>
            <a:picLocks noChangeAspect="1" noChangeArrowheads="1"/>
          </p:cNvPicPr>
          <p:nvPr/>
        </p:nvPicPr>
        <p:blipFill>
          <a:blip r:embed="rId3" cstate="print"/>
          <a:srcRect/>
          <a:stretch>
            <a:fillRect/>
          </a:stretch>
        </p:blipFill>
        <p:spPr bwMode="auto">
          <a:xfrm>
            <a:off x="152399" y="228600"/>
            <a:ext cx="2958353" cy="838200"/>
          </a:xfrm>
          <a:prstGeom prst="rect">
            <a:avLst/>
          </a:prstGeom>
          <a:noFill/>
        </p:spPr>
      </p:pic>
      <p:cxnSp>
        <p:nvCxnSpPr>
          <p:cNvPr id="7" name="Straight Connector 6"/>
          <p:cNvCxnSpPr/>
          <p:nvPr/>
        </p:nvCxnSpPr>
        <p:spPr>
          <a:xfrm>
            <a:off x="914400" y="2133600"/>
            <a:ext cx="7010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1066800"/>
            <a:ext cx="7772400" cy="1470025"/>
          </a:xfrm>
        </p:spPr>
        <p:txBody>
          <a:bodyPr/>
          <a:lstStyle/>
          <a:p>
            <a:r>
              <a:rPr lang="en-US"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Benefits</a:t>
            </a:r>
            <a:endParaRPr lang="en-US" sz="4000" dirty="0">
              <a:latin typeface="Times New Roman" pitchFamily="18" charset="0"/>
              <a:cs typeface="Times New Roman" pitchFamily="18" charset="0"/>
            </a:endParaRPr>
          </a:p>
        </p:txBody>
      </p:sp>
      <p:sp>
        <p:nvSpPr>
          <p:cNvPr id="6" name="Subtitle 5"/>
          <p:cNvSpPr>
            <a:spLocks noGrp="1"/>
          </p:cNvSpPr>
          <p:nvPr>
            <p:ph type="subTitle" idx="1"/>
          </p:nvPr>
        </p:nvSpPr>
        <p:spPr>
          <a:xfrm>
            <a:off x="304800" y="2362200"/>
            <a:ext cx="8610600" cy="3657600"/>
          </a:xfrm>
        </p:spPr>
        <p:txBody>
          <a:bodyPr/>
          <a:lstStyle/>
          <a:p>
            <a:pPr algn="l">
              <a:buFont typeface="Arial" pitchFamily="34" charset="0"/>
              <a:buChar char="•"/>
            </a:pPr>
            <a:r>
              <a:rPr lang="en-US" sz="2800" dirty="0">
                <a:solidFill>
                  <a:schemeClr val="tx1"/>
                </a:solidFill>
                <a:latin typeface="Times New Roman" pitchFamily="18" charset="0"/>
                <a:cs typeface="Times New Roman" pitchFamily="18" charset="0"/>
              </a:rPr>
              <a:t>User friendly and easy to understand format</a:t>
            </a:r>
          </a:p>
          <a:p>
            <a:pPr algn="l">
              <a:buFont typeface="Arial" pitchFamily="34" charset="0"/>
              <a:buChar char="•"/>
            </a:pPr>
            <a:r>
              <a:rPr lang="en-US" sz="2800" dirty="0" smtClean="0">
                <a:solidFill>
                  <a:schemeClr val="tx1"/>
                </a:solidFill>
                <a:latin typeface="Times New Roman" pitchFamily="18" charset="0"/>
                <a:cs typeface="Times New Roman" pitchFamily="18" charset="0"/>
              </a:rPr>
              <a:t>Students </a:t>
            </a:r>
            <a:r>
              <a:rPr lang="en-US" sz="2800" dirty="0">
                <a:solidFill>
                  <a:schemeClr val="tx1"/>
                </a:solidFill>
                <a:latin typeface="Times New Roman" pitchFamily="18" charset="0"/>
                <a:cs typeface="Times New Roman" pitchFamily="18" charset="0"/>
              </a:rPr>
              <a:t>and advisors will have the ability to develop long-range degree completion plans </a:t>
            </a:r>
          </a:p>
          <a:p>
            <a:pPr algn="l">
              <a:buFont typeface="Arial" pitchFamily="34" charset="0"/>
              <a:buChar char="•"/>
            </a:pPr>
            <a:r>
              <a:rPr lang="en-US" sz="2800" dirty="0" smtClean="0">
                <a:solidFill>
                  <a:schemeClr val="tx1"/>
                </a:solidFill>
                <a:latin typeface="Times New Roman" pitchFamily="18" charset="0"/>
                <a:cs typeface="Times New Roman" pitchFamily="18" charset="0"/>
              </a:rPr>
              <a:t>Streamlines </a:t>
            </a:r>
            <a:r>
              <a:rPr lang="en-US" sz="2800" dirty="0">
                <a:solidFill>
                  <a:schemeClr val="tx1"/>
                </a:solidFill>
                <a:latin typeface="Times New Roman" pitchFamily="18" charset="0"/>
                <a:cs typeface="Times New Roman" pitchFamily="18" charset="0"/>
              </a:rPr>
              <a:t>the graduation process </a:t>
            </a:r>
          </a:p>
          <a:p>
            <a:pPr algn="l">
              <a:buFont typeface="Arial" pitchFamily="34" charset="0"/>
              <a:buChar char="•"/>
            </a:pPr>
            <a:r>
              <a:rPr lang="en-US" sz="2800" dirty="0">
                <a:solidFill>
                  <a:schemeClr val="tx1"/>
                </a:solidFill>
                <a:latin typeface="Times New Roman" pitchFamily="18" charset="0"/>
                <a:cs typeface="Times New Roman" pitchFamily="18" charset="0"/>
              </a:rPr>
              <a:t>Helps students spend less time deciphering degree requirements and more time pursuing their academic goal</a:t>
            </a:r>
          </a:p>
          <a:p>
            <a:pPr algn="l">
              <a:buFont typeface="Arial" pitchFamily="34" charset="0"/>
              <a:buChar char="•"/>
            </a:pPr>
            <a:endParaRPr lang="en-US" sz="2400" dirty="0">
              <a:solidFill>
                <a:schemeClr val="tx1"/>
              </a:solidFill>
              <a:latin typeface="Times New Roman" pitchFamily="18" charset="0"/>
              <a:cs typeface="Times New Roman" pitchFamily="18" charset="0"/>
            </a:endParaRPr>
          </a:p>
        </p:txBody>
      </p:sp>
      <p:pic>
        <p:nvPicPr>
          <p:cNvPr id="5" name="Picture 2" descr="https://hank.westga.edu/Images_DG2/SchoolName.gif"/>
          <p:cNvPicPr>
            <a:picLocks noChangeAspect="1" noChangeArrowheads="1"/>
          </p:cNvPicPr>
          <p:nvPr/>
        </p:nvPicPr>
        <p:blipFill>
          <a:blip r:embed="rId3" cstate="print"/>
          <a:srcRect/>
          <a:stretch>
            <a:fillRect/>
          </a:stretch>
        </p:blipFill>
        <p:spPr bwMode="auto">
          <a:xfrm>
            <a:off x="152399" y="228600"/>
            <a:ext cx="2958353" cy="838200"/>
          </a:xfrm>
          <a:prstGeom prst="rect">
            <a:avLst/>
          </a:prstGeom>
          <a:noFill/>
        </p:spPr>
      </p:pic>
      <p:cxnSp>
        <p:nvCxnSpPr>
          <p:cNvPr id="7" name="Straight Connector 6"/>
          <p:cNvCxnSpPr/>
          <p:nvPr/>
        </p:nvCxnSpPr>
        <p:spPr>
          <a:xfrm>
            <a:off x="914400" y="2133600"/>
            <a:ext cx="7010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1" y="4625520"/>
            <a:ext cx="8821962" cy="2080080"/>
          </a:xfrm>
        </p:spPr>
        <p:txBody>
          <a:bodyPr>
            <a:normAutofit lnSpcReduction="10000"/>
          </a:bodyPr>
          <a:lstStyle/>
          <a:p>
            <a:pPr algn="l"/>
            <a:r>
              <a:rPr lang="en-US" sz="2400" dirty="0" smtClean="0">
                <a:solidFill>
                  <a:schemeClr val="tx1"/>
                </a:solidFill>
                <a:latin typeface="Times New Roman" pitchFamily="18" charset="0"/>
                <a:cs typeface="Times New Roman" pitchFamily="18" charset="0"/>
              </a:rPr>
              <a:t>Advisor login: </a:t>
            </a:r>
          </a:p>
          <a:p>
            <a:pPr marL="342900" indent="-342900" algn="l">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Banweb using 917 and banweb password</a:t>
            </a:r>
          </a:p>
          <a:p>
            <a:pPr marL="342900" indent="-342900" algn="l">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MY UWG Portal using Network credentials</a:t>
            </a:r>
          </a:p>
          <a:p>
            <a:pPr marL="342900" indent="-342900" algn="l">
              <a:buFont typeface="Arial" panose="020B0604020202020204" pitchFamily="34" charset="0"/>
              <a:buChar char="•"/>
            </a:pPr>
            <a:r>
              <a:rPr lang="en-US" sz="2400" dirty="0">
                <a:solidFill>
                  <a:schemeClr val="tx1"/>
                </a:solidFill>
                <a:latin typeface="Times New Roman" pitchFamily="18" charset="0"/>
                <a:cs typeface="Times New Roman" pitchFamily="18" charset="0"/>
              </a:rPr>
              <a:t>Direct URL  </a:t>
            </a:r>
            <a:r>
              <a:rPr lang="en-US" sz="2400" dirty="0">
                <a:solidFill>
                  <a:schemeClr val="tx1"/>
                </a:solidFill>
                <a:latin typeface="Times New Roman" pitchFamily="18" charset="0"/>
                <a:cs typeface="Times New Roman" pitchFamily="18" charset="0"/>
                <a:hlinkClick r:id="rId3"/>
              </a:rPr>
              <a:t>https://hank.westga.edu</a:t>
            </a:r>
            <a:r>
              <a:rPr lang="en-US" sz="2400" dirty="0" smtClean="0">
                <a:solidFill>
                  <a:schemeClr val="tx1"/>
                </a:solidFill>
                <a:latin typeface="Times New Roman" pitchFamily="18" charset="0"/>
                <a:cs typeface="Times New Roman" pitchFamily="18" charset="0"/>
                <a:hlinkClick r:id="rId3"/>
              </a:rPr>
              <a:t>/</a:t>
            </a:r>
            <a:endParaRPr lang="en-US" sz="24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		ID is 917, password is last 2 birth year, last SS#</a:t>
            </a:r>
          </a:p>
          <a:p>
            <a:pPr algn="l"/>
            <a:endParaRPr lang="en-US" sz="2400" dirty="0">
              <a:solidFill>
                <a:schemeClr val="tx1"/>
              </a:solidFill>
              <a:latin typeface="Times New Roman" pitchFamily="18" charset="0"/>
              <a:cs typeface="Times New Roman" pitchFamily="18" charset="0"/>
            </a:endParaRPr>
          </a:p>
        </p:txBody>
      </p:sp>
      <p:pic>
        <p:nvPicPr>
          <p:cNvPr id="6" name="Picture 2" descr="https://hank.westga.edu/Images_DG2/SchoolName.gif"/>
          <p:cNvPicPr>
            <a:picLocks noChangeAspect="1" noChangeArrowheads="1"/>
          </p:cNvPicPr>
          <p:nvPr/>
        </p:nvPicPr>
        <p:blipFill>
          <a:blip r:embed="rId4" cstate="print"/>
          <a:srcRect/>
          <a:stretch>
            <a:fillRect/>
          </a:stretch>
        </p:blipFill>
        <p:spPr bwMode="auto">
          <a:xfrm>
            <a:off x="152399" y="228600"/>
            <a:ext cx="2958353" cy="838200"/>
          </a:xfrm>
          <a:prstGeom prst="rect">
            <a:avLst/>
          </a:prstGeom>
          <a:noFill/>
        </p:spPr>
      </p:pic>
      <p:sp>
        <p:nvSpPr>
          <p:cNvPr id="3" name="Down Arrow 2"/>
          <p:cNvSpPr/>
          <p:nvPr/>
        </p:nvSpPr>
        <p:spPr>
          <a:xfrm rot="5400000">
            <a:off x="5568345" y="2553419"/>
            <a:ext cx="458638" cy="838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0" y="1210241"/>
            <a:ext cx="5303589" cy="3271838"/>
          </a:xfrm>
          <a:prstGeom prst="rect">
            <a:avLst/>
          </a:prstGeom>
        </p:spPr>
      </p:pic>
      <p:sp>
        <p:nvSpPr>
          <p:cNvPr id="7" name="TextBox 6"/>
          <p:cNvSpPr txBox="1"/>
          <p:nvPr/>
        </p:nvSpPr>
        <p:spPr>
          <a:xfrm>
            <a:off x="6426902" y="2730260"/>
            <a:ext cx="2623661" cy="646331"/>
          </a:xfrm>
          <a:prstGeom prst="rect">
            <a:avLst/>
          </a:prstGeom>
          <a:noFill/>
        </p:spPr>
        <p:txBody>
          <a:bodyPr wrap="square" rtlCol="0">
            <a:spAutoFit/>
          </a:bodyPr>
          <a:lstStyle/>
          <a:p>
            <a:r>
              <a:rPr lang="en-US" dirty="0" smtClean="0"/>
              <a:t>Network ID/user</a:t>
            </a:r>
          </a:p>
          <a:p>
            <a:r>
              <a:rPr lang="en-US" dirty="0" smtClean="0"/>
              <a:t>Network password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732543" y="1524000"/>
            <a:ext cx="2318019" cy="5638800"/>
          </a:xfrm>
        </p:spPr>
        <p:txBody>
          <a:bodyPr>
            <a:normAutofit/>
          </a:bodyPr>
          <a:lstStyle/>
          <a:p>
            <a:pPr algn="r"/>
            <a:r>
              <a:rPr lang="en-US" sz="2400" dirty="0" smtClean="0">
                <a:solidFill>
                  <a:schemeClr val="tx1"/>
                </a:solidFill>
                <a:latin typeface="Times New Roman" pitchFamily="18" charset="0"/>
                <a:cs typeface="Times New Roman" pitchFamily="18" charset="0"/>
              </a:rPr>
              <a:t>ADVISOR VIEW</a:t>
            </a:r>
          </a:p>
          <a:p>
            <a:pPr algn="r"/>
            <a:r>
              <a:rPr lang="en-US" sz="2400" dirty="0" smtClean="0">
                <a:solidFill>
                  <a:schemeClr val="tx1"/>
                </a:solidFill>
                <a:latin typeface="Times New Roman" pitchFamily="18" charset="0"/>
                <a:cs typeface="Times New Roman" pitchFamily="18" charset="0"/>
              </a:rPr>
              <a:t>Enter selected student ID in the field provided and hit enter, and </a:t>
            </a:r>
            <a:r>
              <a:rPr lang="en-US" sz="2400" b="1" dirty="0" smtClean="0">
                <a:solidFill>
                  <a:schemeClr val="tx1"/>
                </a:solidFill>
                <a:latin typeface="Times New Roman" pitchFamily="18" charset="0"/>
                <a:cs typeface="Times New Roman" pitchFamily="18" charset="0"/>
              </a:rPr>
              <a:t>worksheet</a:t>
            </a:r>
            <a:r>
              <a:rPr lang="en-US" sz="2400" dirty="0" smtClean="0">
                <a:solidFill>
                  <a:schemeClr val="tx1"/>
                </a:solidFill>
                <a:latin typeface="Times New Roman" pitchFamily="18" charset="0"/>
                <a:cs typeface="Times New Roman" pitchFamily="18" charset="0"/>
              </a:rPr>
              <a:t> for selected student is now viewable.</a:t>
            </a:r>
          </a:p>
          <a:p>
            <a:pPr algn="r"/>
            <a:r>
              <a:rPr lang="en-US" sz="2400" dirty="0" smtClean="0">
                <a:solidFill>
                  <a:schemeClr val="tx1"/>
                </a:solidFill>
                <a:latin typeface="Times New Roman" pitchFamily="18" charset="0"/>
                <a:cs typeface="Times New Roman" pitchFamily="18" charset="0"/>
              </a:rPr>
              <a:t>*Note—the worksheet may take several seconds to load.</a:t>
            </a:r>
            <a:endParaRPr lang="en-US" sz="2400" dirty="0">
              <a:solidFill>
                <a:schemeClr val="tx1"/>
              </a:solidFill>
              <a:latin typeface="Times New Roman" pitchFamily="18" charset="0"/>
              <a:cs typeface="Times New Roman" pitchFamily="18" charset="0"/>
            </a:endParaRPr>
          </a:p>
        </p:txBody>
      </p:sp>
      <p:pic>
        <p:nvPicPr>
          <p:cNvPr id="6" name="Picture 2" descr="https://hank.westga.edu/Images_DG2/SchoolName.gif"/>
          <p:cNvPicPr>
            <a:picLocks noChangeAspect="1" noChangeArrowheads="1"/>
          </p:cNvPicPr>
          <p:nvPr/>
        </p:nvPicPr>
        <p:blipFill>
          <a:blip r:embed="rId3" cstate="print"/>
          <a:srcRect/>
          <a:stretch>
            <a:fillRect/>
          </a:stretch>
        </p:blipFill>
        <p:spPr bwMode="auto">
          <a:xfrm>
            <a:off x="152399" y="228600"/>
            <a:ext cx="2958353" cy="838200"/>
          </a:xfrm>
          <a:prstGeom prst="rect">
            <a:avLst/>
          </a:prstGeom>
          <a:noFill/>
        </p:spPr>
      </p:pic>
      <p:pic>
        <p:nvPicPr>
          <p:cNvPr id="2" name="Picture 1"/>
          <p:cNvPicPr>
            <a:picLocks noChangeAspect="1"/>
          </p:cNvPicPr>
          <p:nvPr/>
        </p:nvPicPr>
        <p:blipFill>
          <a:blip r:embed="rId4"/>
          <a:stretch>
            <a:fillRect/>
          </a:stretch>
        </p:blipFill>
        <p:spPr>
          <a:xfrm>
            <a:off x="152398" y="1676399"/>
            <a:ext cx="6580145" cy="3048001"/>
          </a:xfrm>
          <a:prstGeom prst="rect">
            <a:avLst/>
          </a:prstGeom>
        </p:spPr>
      </p:pic>
      <p:sp>
        <p:nvSpPr>
          <p:cNvPr id="3" name="Down Arrow 2"/>
          <p:cNvSpPr/>
          <p:nvPr/>
        </p:nvSpPr>
        <p:spPr>
          <a:xfrm>
            <a:off x="457200" y="1092693"/>
            <a:ext cx="304800" cy="78882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430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162800" y="1676400"/>
            <a:ext cx="1828800" cy="4419600"/>
          </a:xfrm>
        </p:spPr>
        <p:txBody>
          <a:bodyPr>
            <a:normAutofit/>
          </a:bodyPr>
          <a:lstStyle/>
          <a:p>
            <a:pPr algn="r"/>
            <a:r>
              <a:rPr lang="en-US" sz="2400" dirty="0" smtClean="0">
                <a:solidFill>
                  <a:schemeClr val="tx1"/>
                </a:solidFill>
                <a:latin typeface="Times New Roman" pitchFamily="18" charset="0"/>
                <a:cs typeface="Times New Roman" pitchFamily="18" charset="0"/>
              </a:rPr>
              <a:t>Search for a student by name or a population of students by one or more common fields from the menus.</a:t>
            </a:r>
          </a:p>
        </p:txBody>
      </p:sp>
      <p:pic>
        <p:nvPicPr>
          <p:cNvPr id="6" name="Picture 2" descr="https://hank.westga.edu/Images_DG2/SchoolName.gif"/>
          <p:cNvPicPr>
            <a:picLocks noChangeAspect="1" noChangeArrowheads="1"/>
          </p:cNvPicPr>
          <p:nvPr/>
        </p:nvPicPr>
        <p:blipFill>
          <a:blip r:embed="rId3" cstate="print"/>
          <a:srcRect/>
          <a:stretch>
            <a:fillRect/>
          </a:stretch>
        </p:blipFill>
        <p:spPr bwMode="auto">
          <a:xfrm>
            <a:off x="152399" y="228600"/>
            <a:ext cx="2958353" cy="838200"/>
          </a:xfrm>
          <a:prstGeom prst="rect">
            <a:avLst/>
          </a:prstGeom>
          <a:noFill/>
        </p:spPr>
      </p:pic>
      <p:pic>
        <p:nvPicPr>
          <p:cNvPr id="2" name="Picture 1"/>
          <p:cNvPicPr>
            <a:picLocks noChangeAspect="1"/>
          </p:cNvPicPr>
          <p:nvPr/>
        </p:nvPicPr>
        <p:blipFill>
          <a:blip r:embed="rId4"/>
          <a:stretch>
            <a:fillRect/>
          </a:stretch>
        </p:blipFill>
        <p:spPr>
          <a:xfrm>
            <a:off x="152400" y="1676400"/>
            <a:ext cx="7010400" cy="3247300"/>
          </a:xfrm>
          <a:prstGeom prst="rect">
            <a:avLst/>
          </a:prstGeom>
        </p:spPr>
      </p:pic>
      <p:sp>
        <p:nvSpPr>
          <p:cNvPr id="3" name="Down Arrow 2"/>
          <p:cNvSpPr/>
          <p:nvPr/>
        </p:nvSpPr>
        <p:spPr>
          <a:xfrm>
            <a:off x="155274" y="1091242"/>
            <a:ext cx="304800" cy="78882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92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46548" y="933815"/>
            <a:ext cx="8376132" cy="3263073"/>
          </a:xfrm>
          <a:prstGeom prst="rect">
            <a:avLst/>
          </a:prstGeom>
        </p:spPr>
      </p:pic>
      <p:pic>
        <p:nvPicPr>
          <p:cNvPr id="11" name="Picture 10"/>
          <p:cNvPicPr>
            <a:picLocks noChangeAspect="1"/>
          </p:cNvPicPr>
          <p:nvPr/>
        </p:nvPicPr>
        <p:blipFill>
          <a:blip r:embed="rId4"/>
          <a:stretch>
            <a:fillRect/>
          </a:stretch>
        </p:blipFill>
        <p:spPr>
          <a:xfrm>
            <a:off x="253840" y="4196888"/>
            <a:ext cx="8561548" cy="1855807"/>
          </a:xfrm>
          <a:prstGeom prst="rect">
            <a:avLst/>
          </a:prstGeom>
        </p:spPr>
      </p:pic>
      <p:pic>
        <p:nvPicPr>
          <p:cNvPr id="6" name="Picture 2" descr="https://hank.westga.edu/Images_DG2/SchoolName.gif"/>
          <p:cNvPicPr>
            <a:picLocks noChangeAspect="1" noChangeArrowheads="1"/>
          </p:cNvPicPr>
          <p:nvPr/>
        </p:nvPicPr>
        <p:blipFill>
          <a:blip r:embed="rId5" cstate="print"/>
          <a:srcRect/>
          <a:stretch>
            <a:fillRect/>
          </a:stretch>
        </p:blipFill>
        <p:spPr bwMode="auto">
          <a:xfrm>
            <a:off x="152400" y="95615"/>
            <a:ext cx="2958353" cy="838200"/>
          </a:xfrm>
          <a:prstGeom prst="rect">
            <a:avLst/>
          </a:prstGeom>
          <a:noFill/>
        </p:spPr>
      </p:pic>
      <p:sp>
        <p:nvSpPr>
          <p:cNvPr id="3" name="Subtitle 2"/>
          <p:cNvSpPr>
            <a:spLocks noGrp="1"/>
          </p:cNvSpPr>
          <p:nvPr>
            <p:ph type="subTitle" idx="1"/>
          </p:nvPr>
        </p:nvSpPr>
        <p:spPr>
          <a:xfrm>
            <a:off x="533400" y="6174234"/>
            <a:ext cx="8153400" cy="648995"/>
          </a:xfrm>
        </p:spPr>
        <p:txBody>
          <a:bodyPr>
            <a:normAutofit fontScale="70000" lnSpcReduction="20000"/>
          </a:bodyPr>
          <a:lstStyle/>
          <a:p>
            <a:r>
              <a:rPr lang="en-US" dirty="0" smtClean="0"/>
              <a:t>Enter student name or select one or more fields. Returns a list of all active students by data fields entered. List appears in the lower block.</a:t>
            </a:r>
            <a:endParaRPr lang="en-US" dirty="0"/>
          </a:p>
        </p:txBody>
      </p:sp>
    </p:spTree>
    <p:extLst>
      <p:ext uri="{BB962C8B-B14F-4D97-AF65-F5344CB8AC3E}">
        <p14:creationId xmlns:p14="http://schemas.microsoft.com/office/powerpoint/2010/main" val="4269062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3741</TotalTime>
  <Words>1492</Words>
  <Application>Microsoft Office PowerPoint</Application>
  <PresentationFormat>On-screen Show (4:3)</PresentationFormat>
  <Paragraphs>144</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 Wolf Watch      A Degree Evaluation and Advising Tool   University of West Georgia </vt:lpstr>
      <vt:lpstr>What Wolf Watch is</vt:lpstr>
      <vt:lpstr>What Wolf Watch is not</vt:lpstr>
      <vt:lpstr>Who Can Use Wolf Watch?</vt:lpstr>
      <vt:lpstr>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Legend &amp; Disclaimer</vt:lpstr>
      <vt:lpstr>PowerPoint Presentation</vt:lpstr>
      <vt:lpstr>PowerPoint Presentation</vt:lpstr>
      <vt:lpstr>PowerPoint Presentation</vt:lpstr>
      <vt:lpstr>PowerPoint Presentation</vt:lpstr>
      <vt:lpstr>PowerPoint Presentation</vt:lpstr>
    </vt:vector>
  </TitlesOfParts>
  <Company>UWG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bmiles</dc:creator>
  <cp:lastModifiedBy>Netasha Russell</cp:lastModifiedBy>
  <cp:revision>384</cp:revision>
  <dcterms:created xsi:type="dcterms:W3CDTF">2010-02-11T14:11:43Z</dcterms:created>
  <dcterms:modified xsi:type="dcterms:W3CDTF">2017-01-18T15:12:47Z</dcterms:modified>
</cp:coreProperties>
</file>