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handoutMasterIdLst>
    <p:handoutMasterId r:id="rId55"/>
  </p:handoutMasterIdLst>
  <p:sldIdLst>
    <p:sldId id="257" r:id="rId2"/>
    <p:sldId id="263" r:id="rId3"/>
    <p:sldId id="258" r:id="rId4"/>
    <p:sldId id="260" r:id="rId5"/>
    <p:sldId id="261" r:id="rId6"/>
    <p:sldId id="267" r:id="rId7"/>
    <p:sldId id="266" r:id="rId8"/>
    <p:sldId id="264" r:id="rId9"/>
    <p:sldId id="268" r:id="rId10"/>
    <p:sldId id="275" r:id="rId11"/>
    <p:sldId id="269" r:id="rId12"/>
    <p:sldId id="274" r:id="rId13"/>
    <p:sldId id="270" r:id="rId14"/>
    <p:sldId id="271" r:id="rId15"/>
    <p:sldId id="272" r:id="rId16"/>
    <p:sldId id="273"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3" r:id="rId34"/>
    <p:sldId id="294" r:id="rId35"/>
    <p:sldId id="295" r:id="rId36"/>
    <p:sldId id="296" r:id="rId37"/>
    <p:sldId id="297" r:id="rId38"/>
    <p:sldId id="298" r:id="rId39"/>
    <p:sldId id="299" r:id="rId40"/>
    <p:sldId id="300" r:id="rId41"/>
    <p:sldId id="304" r:id="rId42"/>
    <p:sldId id="305" r:id="rId43"/>
    <p:sldId id="306" r:id="rId44"/>
    <p:sldId id="301" r:id="rId45"/>
    <p:sldId id="302" r:id="rId46"/>
    <p:sldId id="307" r:id="rId47"/>
    <p:sldId id="308" r:id="rId48"/>
    <p:sldId id="309" r:id="rId49"/>
    <p:sldId id="310" r:id="rId50"/>
    <p:sldId id="311" r:id="rId51"/>
    <p:sldId id="313" r:id="rId52"/>
    <p:sldId id="312"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4AA9C3"/>
    <a:srgbClr val="7E629F"/>
    <a:srgbClr val="0000E1"/>
    <a:srgbClr val="5A7BC4"/>
    <a:srgbClr val="99B958"/>
    <a:srgbClr val="BD4E4C"/>
    <a:srgbClr val="4E7F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57" autoAdjust="0"/>
  </p:normalViewPr>
  <p:slideViewPr>
    <p:cSldViewPr snapToGrid="0" snapToObjects="1">
      <p:cViewPr>
        <p:scale>
          <a:sx n="100" d="100"/>
          <a:sy n="100" d="100"/>
        </p:scale>
        <p:origin x="-194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9A16C2-0CD3-4555-8865-1384FAFFB83E}" type="datetimeFigureOut">
              <a:rPr lang="en-US" smtClean="0"/>
              <a:t>7/16/2013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8DBBD5-766C-429E-95D9-761A1D600315}" type="slidenum">
              <a:rPr lang="en-US" smtClean="0"/>
              <a:t>‹#›</a:t>
            </a:fld>
            <a:endParaRPr lang="en-US"/>
          </a:p>
        </p:txBody>
      </p:sp>
    </p:spTree>
    <p:extLst>
      <p:ext uri="{BB962C8B-B14F-4D97-AF65-F5344CB8AC3E}">
        <p14:creationId xmlns:p14="http://schemas.microsoft.com/office/powerpoint/2010/main" val="2060781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B2BA6D-BA6D-4EB7-A3C6-3B8C80C411CE}" type="datetimeFigureOut">
              <a:rPr lang="en-US" smtClean="0"/>
              <a:t>7/16/2013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C07F09-41F0-4AF9-A9CF-F1E7C82ECD8B}" type="slidenum">
              <a:rPr lang="en-US" smtClean="0"/>
              <a:t>‹#›</a:t>
            </a:fld>
            <a:endParaRPr lang="en-US"/>
          </a:p>
        </p:txBody>
      </p:sp>
    </p:spTree>
    <p:extLst>
      <p:ext uri="{BB962C8B-B14F-4D97-AF65-F5344CB8AC3E}">
        <p14:creationId xmlns:p14="http://schemas.microsoft.com/office/powerpoint/2010/main" val="4087274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1</a:t>
            </a:fld>
            <a:endParaRPr lang="en-US"/>
          </a:p>
        </p:txBody>
      </p:sp>
    </p:spTree>
    <p:extLst>
      <p:ext uri="{BB962C8B-B14F-4D97-AF65-F5344CB8AC3E}">
        <p14:creationId xmlns:p14="http://schemas.microsoft.com/office/powerpoint/2010/main" val="6850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10</a:t>
            </a:fld>
            <a:endParaRPr lang="en-US"/>
          </a:p>
        </p:txBody>
      </p:sp>
    </p:spTree>
    <p:extLst>
      <p:ext uri="{BB962C8B-B14F-4D97-AF65-F5344CB8AC3E}">
        <p14:creationId xmlns:p14="http://schemas.microsoft.com/office/powerpoint/2010/main" val="2570772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11</a:t>
            </a:fld>
            <a:endParaRPr lang="en-US"/>
          </a:p>
        </p:txBody>
      </p:sp>
    </p:spTree>
    <p:extLst>
      <p:ext uri="{BB962C8B-B14F-4D97-AF65-F5344CB8AC3E}">
        <p14:creationId xmlns:p14="http://schemas.microsoft.com/office/powerpoint/2010/main" val="3920601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12</a:t>
            </a:fld>
            <a:endParaRPr lang="en-US"/>
          </a:p>
        </p:txBody>
      </p:sp>
    </p:spTree>
    <p:extLst>
      <p:ext uri="{BB962C8B-B14F-4D97-AF65-F5344CB8AC3E}">
        <p14:creationId xmlns:p14="http://schemas.microsoft.com/office/powerpoint/2010/main" val="2504303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13</a:t>
            </a:fld>
            <a:endParaRPr lang="en-US"/>
          </a:p>
        </p:txBody>
      </p:sp>
    </p:spTree>
    <p:extLst>
      <p:ext uri="{BB962C8B-B14F-4D97-AF65-F5344CB8AC3E}">
        <p14:creationId xmlns:p14="http://schemas.microsoft.com/office/powerpoint/2010/main" val="2193376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14</a:t>
            </a:fld>
            <a:endParaRPr lang="en-US"/>
          </a:p>
        </p:txBody>
      </p:sp>
    </p:spTree>
    <p:extLst>
      <p:ext uri="{BB962C8B-B14F-4D97-AF65-F5344CB8AC3E}">
        <p14:creationId xmlns:p14="http://schemas.microsoft.com/office/powerpoint/2010/main" val="2409131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15</a:t>
            </a:fld>
            <a:endParaRPr lang="en-US"/>
          </a:p>
        </p:txBody>
      </p:sp>
    </p:spTree>
    <p:extLst>
      <p:ext uri="{BB962C8B-B14F-4D97-AF65-F5344CB8AC3E}">
        <p14:creationId xmlns:p14="http://schemas.microsoft.com/office/powerpoint/2010/main" val="866075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16</a:t>
            </a:fld>
            <a:endParaRPr lang="en-US"/>
          </a:p>
        </p:txBody>
      </p:sp>
    </p:spTree>
    <p:extLst>
      <p:ext uri="{BB962C8B-B14F-4D97-AF65-F5344CB8AC3E}">
        <p14:creationId xmlns:p14="http://schemas.microsoft.com/office/powerpoint/2010/main" val="3562536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17</a:t>
            </a:fld>
            <a:endParaRPr lang="en-US"/>
          </a:p>
        </p:txBody>
      </p:sp>
    </p:spTree>
    <p:extLst>
      <p:ext uri="{BB962C8B-B14F-4D97-AF65-F5344CB8AC3E}">
        <p14:creationId xmlns:p14="http://schemas.microsoft.com/office/powerpoint/2010/main" val="445391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18</a:t>
            </a:fld>
            <a:endParaRPr lang="en-US"/>
          </a:p>
        </p:txBody>
      </p:sp>
    </p:spTree>
    <p:extLst>
      <p:ext uri="{BB962C8B-B14F-4D97-AF65-F5344CB8AC3E}">
        <p14:creationId xmlns:p14="http://schemas.microsoft.com/office/powerpoint/2010/main" val="1295711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19</a:t>
            </a:fld>
            <a:endParaRPr lang="en-US"/>
          </a:p>
        </p:txBody>
      </p:sp>
    </p:spTree>
    <p:extLst>
      <p:ext uri="{BB962C8B-B14F-4D97-AF65-F5344CB8AC3E}">
        <p14:creationId xmlns:p14="http://schemas.microsoft.com/office/powerpoint/2010/main" val="2130230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2</a:t>
            </a:fld>
            <a:endParaRPr lang="en-US"/>
          </a:p>
        </p:txBody>
      </p:sp>
    </p:spTree>
    <p:extLst>
      <p:ext uri="{BB962C8B-B14F-4D97-AF65-F5344CB8AC3E}">
        <p14:creationId xmlns:p14="http://schemas.microsoft.com/office/powerpoint/2010/main" val="800015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20</a:t>
            </a:fld>
            <a:endParaRPr lang="en-US"/>
          </a:p>
        </p:txBody>
      </p:sp>
    </p:spTree>
    <p:extLst>
      <p:ext uri="{BB962C8B-B14F-4D97-AF65-F5344CB8AC3E}">
        <p14:creationId xmlns:p14="http://schemas.microsoft.com/office/powerpoint/2010/main" val="1235332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21</a:t>
            </a:fld>
            <a:endParaRPr lang="en-US"/>
          </a:p>
        </p:txBody>
      </p:sp>
    </p:spTree>
    <p:extLst>
      <p:ext uri="{BB962C8B-B14F-4D97-AF65-F5344CB8AC3E}">
        <p14:creationId xmlns:p14="http://schemas.microsoft.com/office/powerpoint/2010/main" val="240580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22</a:t>
            </a:fld>
            <a:endParaRPr lang="en-US"/>
          </a:p>
        </p:txBody>
      </p:sp>
    </p:spTree>
    <p:extLst>
      <p:ext uri="{BB962C8B-B14F-4D97-AF65-F5344CB8AC3E}">
        <p14:creationId xmlns:p14="http://schemas.microsoft.com/office/powerpoint/2010/main" val="3696500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23</a:t>
            </a:fld>
            <a:endParaRPr lang="en-US"/>
          </a:p>
        </p:txBody>
      </p:sp>
    </p:spTree>
    <p:extLst>
      <p:ext uri="{BB962C8B-B14F-4D97-AF65-F5344CB8AC3E}">
        <p14:creationId xmlns:p14="http://schemas.microsoft.com/office/powerpoint/2010/main" val="388573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24</a:t>
            </a:fld>
            <a:endParaRPr lang="en-US"/>
          </a:p>
        </p:txBody>
      </p:sp>
    </p:spTree>
    <p:extLst>
      <p:ext uri="{BB962C8B-B14F-4D97-AF65-F5344CB8AC3E}">
        <p14:creationId xmlns:p14="http://schemas.microsoft.com/office/powerpoint/2010/main" val="3163757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25</a:t>
            </a:fld>
            <a:endParaRPr lang="en-US"/>
          </a:p>
        </p:txBody>
      </p:sp>
    </p:spTree>
    <p:extLst>
      <p:ext uri="{BB962C8B-B14F-4D97-AF65-F5344CB8AC3E}">
        <p14:creationId xmlns:p14="http://schemas.microsoft.com/office/powerpoint/2010/main" val="17258053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26</a:t>
            </a:fld>
            <a:endParaRPr lang="en-US"/>
          </a:p>
        </p:txBody>
      </p:sp>
    </p:spTree>
    <p:extLst>
      <p:ext uri="{BB962C8B-B14F-4D97-AF65-F5344CB8AC3E}">
        <p14:creationId xmlns:p14="http://schemas.microsoft.com/office/powerpoint/2010/main" val="33157724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27</a:t>
            </a:fld>
            <a:endParaRPr lang="en-US"/>
          </a:p>
        </p:txBody>
      </p:sp>
    </p:spTree>
    <p:extLst>
      <p:ext uri="{BB962C8B-B14F-4D97-AF65-F5344CB8AC3E}">
        <p14:creationId xmlns:p14="http://schemas.microsoft.com/office/powerpoint/2010/main" val="1484208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28</a:t>
            </a:fld>
            <a:endParaRPr lang="en-US"/>
          </a:p>
        </p:txBody>
      </p:sp>
    </p:spTree>
    <p:extLst>
      <p:ext uri="{BB962C8B-B14F-4D97-AF65-F5344CB8AC3E}">
        <p14:creationId xmlns:p14="http://schemas.microsoft.com/office/powerpoint/2010/main" val="14711116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29</a:t>
            </a:fld>
            <a:endParaRPr lang="en-US"/>
          </a:p>
        </p:txBody>
      </p:sp>
    </p:spTree>
    <p:extLst>
      <p:ext uri="{BB962C8B-B14F-4D97-AF65-F5344CB8AC3E}">
        <p14:creationId xmlns:p14="http://schemas.microsoft.com/office/powerpoint/2010/main" val="1870476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p>
          <a:p>
            <a:r>
              <a:rPr lang="en-US" dirty="0" smtClean="0"/>
              <a:t>Relevance </a:t>
            </a:r>
            <a:r>
              <a:rPr lang="en-US" dirty="0" smtClean="0"/>
              <a:t>is the degree to which the content of the documents returned in a search matches the intention and terms of the user’s query.</a:t>
            </a:r>
            <a:br>
              <a:rPr lang="en-US" dirty="0" smtClean="0"/>
            </a:br>
            <a:r>
              <a:rPr lang="en-US" dirty="0" smtClean="0"/>
              <a:t/>
            </a:r>
            <a:br>
              <a:rPr lang="en-US" dirty="0" smtClean="0"/>
            </a:br>
            <a:r>
              <a:rPr lang="en-US" dirty="0" smtClean="0"/>
              <a:t>Importance refers to the relative importance</a:t>
            </a:r>
            <a:r>
              <a:rPr lang="en-US" baseline="0" dirty="0" smtClean="0"/>
              <a:t>, measured via </a:t>
            </a:r>
            <a:r>
              <a:rPr lang="en-US" i="1" baseline="0" dirty="0" smtClean="0"/>
              <a:t>citation</a:t>
            </a:r>
            <a:r>
              <a:rPr lang="en-US" i="0" baseline="0" dirty="0" smtClean="0"/>
              <a:t> (the act of on work referencing another, as often occurs in academic and business documents), of a given document that matched the user’s query.</a:t>
            </a:r>
          </a:p>
          <a:p>
            <a:endParaRPr lang="en-US" i="0" baseline="0" dirty="0" smtClean="0"/>
          </a:p>
          <a:p>
            <a:endParaRPr lang="en-US" i="0" baseline="0" dirty="0" smtClean="0"/>
          </a:p>
          <a:p>
            <a:r>
              <a:rPr lang="en-US" i="0" baseline="0" dirty="0" smtClean="0"/>
              <a:t>The Art of SEO</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3</a:t>
            </a:fld>
            <a:endParaRPr lang="en-US"/>
          </a:p>
        </p:txBody>
      </p:sp>
    </p:spTree>
    <p:extLst>
      <p:ext uri="{BB962C8B-B14F-4D97-AF65-F5344CB8AC3E}">
        <p14:creationId xmlns:p14="http://schemas.microsoft.com/office/powerpoint/2010/main" val="34839803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30</a:t>
            </a:fld>
            <a:endParaRPr lang="en-US"/>
          </a:p>
        </p:txBody>
      </p:sp>
    </p:spTree>
    <p:extLst>
      <p:ext uri="{BB962C8B-B14F-4D97-AF65-F5344CB8AC3E}">
        <p14:creationId xmlns:p14="http://schemas.microsoft.com/office/powerpoint/2010/main" val="15719569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31</a:t>
            </a:fld>
            <a:endParaRPr lang="en-US"/>
          </a:p>
        </p:txBody>
      </p:sp>
    </p:spTree>
    <p:extLst>
      <p:ext uri="{BB962C8B-B14F-4D97-AF65-F5344CB8AC3E}">
        <p14:creationId xmlns:p14="http://schemas.microsoft.com/office/powerpoint/2010/main" val="25435204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p>
          <a:p>
            <a:r>
              <a:rPr lang="en-US" dirty="0" err="1" smtClean="0"/>
              <a:t>CrunchBase</a:t>
            </a:r>
            <a:r>
              <a:rPr lang="en-US" baseline="0" dirty="0" smtClean="0"/>
              <a:t> </a:t>
            </a:r>
            <a:r>
              <a:rPr lang="en-US" baseline="0" dirty="0" smtClean="0"/>
              <a:t>is the free database of technology companies, people, and investors that anyone can edit.</a:t>
            </a:r>
          </a:p>
          <a:p>
            <a:r>
              <a:rPr lang="en-US" baseline="0" dirty="0" err="1" smtClean="0"/>
              <a:t>Quora</a:t>
            </a:r>
            <a:r>
              <a:rPr lang="en-US" baseline="0" dirty="0" smtClean="0"/>
              <a:t>: Connects you to everything you want to know about. when you want to know something, </a:t>
            </a:r>
            <a:r>
              <a:rPr lang="en-US" baseline="0" dirty="0" err="1" smtClean="0"/>
              <a:t>Quora</a:t>
            </a:r>
            <a:r>
              <a:rPr lang="en-US" baseline="0" dirty="0" smtClean="0"/>
              <a:t> delivers you answers and content from people who share your interests and people who have first-hand knowledge.</a:t>
            </a:r>
            <a:br>
              <a:rPr lang="en-US" baseline="0" dirty="0" smtClean="0"/>
            </a:br>
            <a:r>
              <a:rPr lang="en-US" baseline="0" dirty="0" smtClean="0"/>
              <a:t>About.me: Create one page website that’s all about you and your interests.</a:t>
            </a:r>
            <a:br>
              <a:rPr lang="en-US" baseline="0" dirty="0" smtClean="0"/>
            </a:br>
            <a:r>
              <a:rPr lang="en-US" baseline="0" dirty="0" err="1" smtClean="0"/>
              <a:t>Scribd</a:t>
            </a:r>
            <a:r>
              <a:rPr lang="en-US" baseline="0" dirty="0" smtClean="0"/>
              <a:t>: for social reading and publishing</a:t>
            </a:r>
          </a:p>
          <a:p>
            <a:r>
              <a:rPr lang="en-US" baseline="0" dirty="0" err="1" smtClean="0"/>
              <a:t>Reddit</a:t>
            </a:r>
            <a:r>
              <a:rPr lang="en-US" baseline="0" dirty="0" smtClean="0"/>
              <a:t>: </a:t>
            </a:r>
            <a:r>
              <a:rPr lang="en-US" baseline="0" dirty="0" err="1" smtClean="0"/>
              <a:t>Redditors</a:t>
            </a:r>
            <a:r>
              <a:rPr lang="en-US" baseline="0" dirty="0" smtClean="0"/>
              <a:t> vote on which stories and discussions are important. The hottest stories rise to the top.</a:t>
            </a:r>
          </a:p>
          <a:p>
            <a:r>
              <a:rPr lang="en-US" baseline="0" dirty="0" err="1" smtClean="0"/>
              <a:t>StumbleUpon</a:t>
            </a:r>
            <a:r>
              <a:rPr lang="en-US" baseline="0" dirty="0" smtClean="0"/>
              <a:t>: Tell them what you like and they’ll introduce you to amazing web pages, videos, and photos and more that you wouldn’t have found on your own.</a:t>
            </a:r>
          </a:p>
          <a:p>
            <a:r>
              <a:rPr lang="en-US" baseline="0" dirty="0" err="1" smtClean="0"/>
              <a:t>StackExchange</a:t>
            </a:r>
            <a:r>
              <a:rPr lang="en-US" baseline="0" dirty="0" smtClean="0"/>
              <a:t>: Provides expert answers to your questions.. 85 question and answer sites on diverse topics. </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32</a:t>
            </a:fld>
            <a:endParaRPr lang="en-US"/>
          </a:p>
        </p:txBody>
      </p:sp>
    </p:spTree>
    <p:extLst>
      <p:ext uri="{BB962C8B-B14F-4D97-AF65-F5344CB8AC3E}">
        <p14:creationId xmlns:p14="http://schemas.microsoft.com/office/powerpoint/2010/main" val="1710270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33</a:t>
            </a:fld>
            <a:endParaRPr lang="en-US"/>
          </a:p>
        </p:txBody>
      </p:sp>
    </p:spTree>
    <p:extLst>
      <p:ext uri="{BB962C8B-B14F-4D97-AF65-F5344CB8AC3E}">
        <p14:creationId xmlns:p14="http://schemas.microsoft.com/office/powerpoint/2010/main" val="10668277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34</a:t>
            </a:fld>
            <a:endParaRPr lang="en-US"/>
          </a:p>
        </p:txBody>
      </p:sp>
    </p:spTree>
    <p:extLst>
      <p:ext uri="{BB962C8B-B14F-4D97-AF65-F5344CB8AC3E}">
        <p14:creationId xmlns:p14="http://schemas.microsoft.com/office/powerpoint/2010/main" val="11432908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35</a:t>
            </a:fld>
            <a:endParaRPr lang="en-US"/>
          </a:p>
        </p:txBody>
      </p:sp>
    </p:spTree>
    <p:extLst>
      <p:ext uri="{BB962C8B-B14F-4D97-AF65-F5344CB8AC3E}">
        <p14:creationId xmlns:p14="http://schemas.microsoft.com/office/powerpoint/2010/main" val="3429716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36</a:t>
            </a:fld>
            <a:endParaRPr lang="en-US"/>
          </a:p>
        </p:txBody>
      </p:sp>
    </p:spTree>
    <p:extLst>
      <p:ext uri="{BB962C8B-B14F-4D97-AF65-F5344CB8AC3E}">
        <p14:creationId xmlns:p14="http://schemas.microsoft.com/office/powerpoint/2010/main" val="18087549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37</a:t>
            </a:fld>
            <a:endParaRPr lang="en-US"/>
          </a:p>
        </p:txBody>
      </p:sp>
    </p:spTree>
    <p:extLst>
      <p:ext uri="{BB962C8B-B14F-4D97-AF65-F5344CB8AC3E}">
        <p14:creationId xmlns:p14="http://schemas.microsoft.com/office/powerpoint/2010/main" val="18203063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38</a:t>
            </a:fld>
            <a:endParaRPr lang="en-US"/>
          </a:p>
        </p:txBody>
      </p:sp>
    </p:spTree>
    <p:extLst>
      <p:ext uri="{BB962C8B-B14F-4D97-AF65-F5344CB8AC3E}">
        <p14:creationId xmlns:p14="http://schemas.microsoft.com/office/powerpoint/2010/main" val="28057965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39</a:t>
            </a:fld>
            <a:endParaRPr lang="en-US"/>
          </a:p>
        </p:txBody>
      </p:sp>
    </p:spTree>
    <p:extLst>
      <p:ext uri="{BB962C8B-B14F-4D97-AF65-F5344CB8AC3E}">
        <p14:creationId xmlns:p14="http://schemas.microsoft.com/office/powerpoint/2010/main" val="4116675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4</a:t>
            </a:fld>
            <a:endParaRPr lang="en-US"/>
          </a:p>
        </p:txBody>
      </p:sp>
    </p:spTree>
    <p:extLst>
      <p:ext uri="{BB962C8B-B14F-4D97-AF65-F5344CB8AC3E}">
        <p14:creationId xmlns:p14="http://schemas.microsoft.com/office/powerpoint/2010/main" val="26830293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40</a:t>
            </a:fld>
            <a:endParaRPr lang="en-US"/>
          </a:p>
        </p:txBody>
      </p:sp>
    </p:spTree>
    <p:extLst>
      <p:ext uri="{BB962C8B-B14F-4D97-AF65-F5344CB8AC3E}">
        <p14:creationId xmlns:p14="http://schemas.microsoft.com/office/powerpoint/2010/main" val="36884813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41</a:t>
            </a:fld>
            <a:endParaRPr lang="en-US"/>
          </a:p>
        </p:txBody>
      </p:sp>
    </p:spTree>
    <p:extLst>
      <p:ext uri="{BB962C8B-B14F-4D97-AF65-F5344CB8AC3E}">
        <p14:creationId xmlns:p14="http://schemas.microsoft.com/office/powerpoint/2010/main" val="9448510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42</a:t>
            </a:fld>
            <a:endParaRPr lang="en-US"/>
          </a:p>
        </p:txBody>
      </p:sp>
    </p:spTree>
    <p:extLst>
      <p:ext uri="{BB962C8B-B14F-4D97-AF65-F5344CB8AC3E}">
        <p14:creationId xmlns:p14="http://schemas.microsoft.com/office/powerpoint/2010/main" val="25807073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43</a:t>
            </a:fld>
            <a:endParaRPr lang="en-US"/>
          </a:p>
        </p:txBody>
      </p:sp>
    </p:spTree>
    <p:extLst>
      <p:ext uri="{BB962C8B-B14F-4D97-AF65-F5344CB8AC3E}">
        <p14:creationId xmlns:p14="http://schemas.microsoft.com/office/powerpoint/2010/main" val="41762837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44</a:t>
            </a:fld>
            <a:endParaRPr lang="en-US"/>
          </a:p>
        </p:txBody>
      </p:sp>
    </p:spTree>
    <p:extLst>
      <p:ext uri="{BB962C8B-B14F-4D97-AF65-F5344CB8AC3E}">
        <p14:creationId xmlns:p14="http://schemas.microsoft.com/office/powerpoint/2010/main" val="40300542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45</a:t>
            </a:fld>
            <a:endParaRPr lang="en-US"/>
          </a:p>
        </p:txBody>
      </p:sp>
    </p:spTree>
    <p:extLst>
      <p:ext uri="{BB962C8B-B14F-4D97-AF65-F5344CB8AC3E}">
        <p14:creationId xmlns:p14="http://schemas.microsoft.com/office/powerpoint/2010/main" val="104844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46</a:t>
            </a:fld>
            <a:endParaRPr lang="en-US"/>
          </a:p>
        </p:txBody>
      </p:sp>
    </p:spTree>
    <p:extLst>
      <p:ext uri="{BB962C8B-B14F-4D97-AF65-F5344CB8AC3E}">
        <p14:creationId xmlns:p14="http://schemas.microsoft.com/office/powerpoint/2010/main" val="27718744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47</a:t>
            </a:fld>
            <a:endParaRPr lang="en-US"/>
          </a:p>
        </p:txBody>
      </p:sp>
    </p:spTree>
    <p:extLst>
      <p:ext uri="{BB962C8B-B14F-4D97-AF65-F5344CB8AC3E}">
        <p14:creationId xmlns:p14="http://schemas.microsoft.com/office/powerpoint/2010/main" val="10309769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48</a:t>
            </a:fld>
            <a:endParaRPr lang="en-US"/>
          </a:p>
        </p:txBody>
      </p:sp>
    </p:spTree>
    <p:extLst>
      <p:ext uri="{BB962C8B-B14F-4D97-AF65-F5344CB8AC3E}">
        <p14:creationId xmlns:p14="http://schemas.microsoft.com/office/powerpoint/2010/main" val="23079653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49</a:t>
            </a:fld>
            <a:endParaRPr lang="en-US"/>
          </a:p>
        </p:txBody>
      </p:sp>
    </p:spTree>
    <p:extLst>
      <p:ext uri="{BB962C8B-B14F-4D97-AF65-F5344CB8AC3E}">
        <p14:creationId xmlns:p14="http://schemas.microsoft.com/office/powerpoint/2010/main" val="2797166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5</a:t>
            </a:fld>
            <a:endParaRPr lang="en-US"/>
          </a:p>
        </p:txBody>
      </p:sp>
    </p:spTree>
    <p:extLst>
      <p:ext uri="{BB962C8B-B14F-4D97-AF65-F5344CB8AC3E}">
        <p14:creationId xmlns:p14="http://schemas.microsoft.com/office/powerpoint/2010/main" val="16970679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50</a:t>
            </a:fld>
            <a:endParaRPr lang="en-US"/>
          </a:p>
        </p:txBody>
      </p:sp>
    </p:spTree>
    <p:extLst>
      <p:ext uri="{BB962C8B-B14F-4D97-AF65-F5344CB8AC3E}">
        <p14:creationId xmlns:p14="http://schemas.microsoft.com/office/powerpoint/2010/main" val="35905569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51</a:t>
            </a:fld>
            <a:endParaRPr lang="en-US"/>
          </a:p>
        </p:txBody>
      </p:sp>
    </p:spTree>
    <p:extLst>
      <p:ext uri="{BB962C8B-B14F-4D97-AF65-F5344CB8AC3E}">
        <p14:creationId xmlns:p14="http://schemas.microsoft.com/office/powerpoint/2010/main" val="40275034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smtClean="0"/>
              <a:t> 07-16-2013</a:t>
            </a:r>
            <a:endParaRPr lang="en-US"/>
          </a:p>
        </p:txBody>
      </p:sp>
      <p:sp>
        <p:nvSpPr>
          <p:cNvPr id="4" name="Slide Number Placeholder 3"/>
          <p:cNvSpPr>
            <a:spLocks noGrp="1"/>
          </p:cNvSpPr>
          <p:nvPr>
            <p:ph type="sldNum" sz="quarter" idx="10"/>
          </p:nvPr>
        </p:nvSpPr>
        <p:spPr/>
        <p:txBody>
          <a:bodyPr/>
          <a:lstStyle/>
          <a:p>
            <a:fld id="{B0C07F09-41F0-4AF9-A9CF-F1E7C82ECD8B}" type="slidenum">
              <a:rPr lang="en-US" smtClean="0"/>
              <a:t>52</a:t>
            </a:fld>
            <a:endParaRPr lang="en-US"/>
          </a:p>
        </p:txBody>
      </p:sp>
    </p:spTree>
    <p:extLst>
      <p:ext uri="{BB962C8B-B14F-4D97-AF65-F5344CB8AC3E}">
        <p14:creationId xmlns:p14="http://schemas.microsoft.com/office/powerpoint/2010/main" val="4027503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p>
          <a:p>
            <a:r>
              <a:rPr lang="en-US" dirty="0" smtClean="0"/>
              <a:t>Totals</a:t>
            </a:r>
            <a:r>
              <a:rPr lang="en-US" dirty="0" smtClean="0"/>
              <a:t>:	</a:t>
            </a:r>
            <a:r>
              <a:rPr lang="en-US" u="sng" dirty="0" smtClean="0"/>
              <a:t>2008</a:t>
            </a:r>
            <a:r>
              <a:rPr lang="en-US" dirty="0" smtClean="0"/>
              <a:t>	</a:t>
            </a:r>
            <a:r>
              <a:rPr lang="en-US" u="sng" dirty="0" smtClean="0"/>
              <a:t>2009</a:t>
            </a:r>
            <a:r>
              <a:rPr lang="en-US" dirty="0" smtClean="0"/>
              <a:t>	</a:t>
            </a:r>
            <a:r>
              <a:rPr lang="en-US" u="sng" dirty="0" smtClean="0"/>
              <a:t>2010</a:t>
            </a:r>
            <a:r>
              <a:rPr lang="en-US" dirty="0" smtClean="0"/>
              <a:t>	</a:t>
            </a:r>
            <a:r>
              <a:rPr lang="en-US" u="sng" dirty="0" smtClean="0"/>
              <a:t>2011</a:t>
            </a:r>
            <a:r>
              <a:rPr lang="en-US" dirty="0" smtClean="0"/>
              <a:t>	</a:t>
            </a:r>
          </a:p>
          <a:p>
            <a:r>
              <a:rPr lang="en-US" dirty="0" smtClean="0"/>
              <a:t>Google	84,620	109,114	123,616	134,100</a:t>
            </a:r>
          </a:p>
          <a:p>
            <a:r>
              <a:rPr lang="en-US" dirty="0" smtClean="0"/>
              <a:t>Yahoo!	28,329	32,670	32,459	59,186</a:t>
            </a:r>
          </a:p>
          <a:p>
            <a:r>
              <a:rPr lang="en-US" dirty="0" smtClean="0"/>
              <a:t>Microsoft	12,070	15,208	22,043	29,325</a:t>
            </a:r>
          </a:p>
          <a:p>
            <a:r>
              <a:rPr lang="en-US" dirty="0" smtClean="0"/>
              <a:t>Ask	5,995	6,536	6,947	6,134</a:t>
            </a:r>
          </a:p>
          <a:p>
            <a:r>
              <a:rPr lang="en-US" dirty="0" smtClean="0"/>
              <a:t>AOL	5,870	5,357	4,291	3,171</a:t>
            </a:r>
          </a:p>
          <a:p>
            <a:endParaRPr lang="en-US" dirty="0" smtClean="0"/>
          </a:p>
          <a:p>
            <a:r>
              <a:rPr lang="en-US" dirty="0" smtClean="0"/>
              <a:t>TOTAL	136,900	168,895	189,381	204,921</a:t>
            </a:r>
          </a:p>
        </p:txBody>
      </p:sp>
      <p:sp>
        <p:nvSpPr>
          <p:cNvPr id="4" name="Slide Number Placeholder 3"/>
          <p:cNvSpPr>
            <a:spLocks noGrp="1"/>
          </p:cNvSpPr>
          <p:nvPr>
            <p:ph type="sldNum" sz="quarter" idx="10"/>
          </p:nvPr>
        </p:nvSpPr>
        <p:spPr/>
        <p:txBody>
          <a:bodyPr/>
          <a:lstStyle/>
          <a:p>
            <a:fld id="{B0C07F09-41F0-4AF9-A9CF-F1E7C82ECD8B}" type="slidenum">
              <a:rPr lang="en-US" smtClean="0"/>
              <a:t>6</a:t>
            </a:fld>
            <a:endParaRPr lang="en-US"/>
          </a:p>
        </p:txBody>
      </p:sp>
    </p:spTree>
    <p:extLst>
      <p:ext uri="{BB962C8B-B14F-4D97-AF65-F5344CB8AC3E}">
        <p14:creationId xmlns:p14="http://schemas.microsoft.com/office/powerpoint/2010/main" val="241440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p>
          <a:p>
            <a:r>
              <a:rPr lang="en-US" dirty="0" smtClean="0"/>
              <a:t>“</a:t>
            </a:r>
            <a:r>
              <a:rPr lang="en-US" dirty="0" smtClean="0"/>
              <a:t>Total Core Search” is based on the five major search engines, including partner searched, cross-channel</a:t>
            </a:r>
            <a:r>
              <a:rPr lang="en-US" baseline="0" dirty="0" smtClean="0"/>
              <a:t> searched and contextual searched. Searched for mapping, local directory, and user-generated video sites that are not on the core domain of the five search engines are not included in these numbers.</a:t>
            </a:r>
          </a:p>
          <a:p>
            <a:endParaRPr lang="en-US" baseline="0" dirty="0" smtClean="0"/>
          </a:p>
          <a:p>
            <a:r>
              <a:rPr lang="en-US" baseline="0" dirty="0" smtClean="0"/>
              <a:t>Google Sites: 13,218</a:t>
            </a:r>
          </a:p>
          <a:p>
            <a:r>
              <a:rPr lang="en-US" baseline="0" dirty="0" smtClean="0"/>
              <a:t>Yahoo! Sites: 3,191</a:t>
            </a:r>
            <a:br>
              <a:rPr lang="en-US" baseline="0" dirty="0" smtClean="0"/>
            </a:br>
            <a:r>
              <a:rPr lang="en-US" baseline="0" dirty="0" smtClean="0"/>
              <a:t>Microsoft Sites: 2,761</a:t>
            </a:r>
          </a:p>
          <a:p>
            <a:r>
              <a:rPr lang="en-US" baseline="0" dirty="0" smtClean="0"/>
              <a:t>Ask Network: 527</a:t>
            </a:r>
          </a:p>
          <a:p>
            <a:r>
              <a:rPr lang="en-US" baseline="0" dirty="0" smtClean="0"/>
              <a:t>AOL, Inc.: 277</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7</a:t>
            </a:fld>
            <a:endParaRPr lang="en-US"/>
          </a:p>
        </p:txBody>
      </p:sp>
    </p:spTree>
    <p:extLst>
      <p:ext uri="{BB962C8B-B14F-4D97-AF65-F5344CB8AC3E}">
        <p14:creationId xmlns:p14="http://schemas.microsoft.com/office/powerpoint/2010/main" val="4271288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Wesley </a:t>
            </a:r>
            <a:r>
              <a:rPr lang="en-US" dirty="0" err="1" smtClean="0"/>
              <a:t>Steverson</a:t>
            </a:r>
            <a:r>
              <a:rPr lang="en-US" dirty="0" smtClean="0"/>
              <a:t> 07-16-2013</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8</a:t>
            </a:fld>
            <a:endParaRPr lang="en-US"/>
          </a:p>
        </p:txBody>
      </p:sp>
    </p:spTree>
    <p:extLst>
      <p:ext uri="{BB962C8B-B14F-4D97-AF65-F5344CB8AC3E}">
        <p14:creationId xmlns:p14="http://schemas.microsoft.com/office/powerpoint/2010/main" val="433658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Author: Wesley </a:t>
            </a:r>
            <a:r>
              <a:rPr lang="en-US" sz="1200" b="0" i="0" kern="1200" dirty="0" err="1" smtClean="0">
                <a:solidFill>
                  <a:schemeClr val="tx1"/>
                </a:solidFill>
                <a:effectLst/>
                <a:latin typeface="+mn-lt"/>
                <a:ea typeface="+mn-ea"/>
                <a:cs typeface="+mn-cs"/>
              </a:rPr>
              <a:t>Steverson</a:t>
            </a:r>
            <a:r>
              <a:rPr lang="en-US" sz="1200" b="0" i="0" kern="1200" dirty="0" smtClean="0">
                <a:solidFill>
                  <a:schemeClr val="tx1"/>
                </a:solidFill>
                <a:effectLst/>
                <a:latin typeface="+mn-lt"/>
                <a:ea typeface="+mn-ea"/>
                <a:cs typeface="+mn-cs"/>
              </a:rPr>
              <a:t> 07-16-2013</a:t>
            </a:r>
          </a:p>
          <a:p>
            <a:r>
              <a:rPr lang="en-US" sz="1200" b="0" i="0" kern="1200" dirty="0" smtClean="0">
                <a:solidFill>
                  <a:schemeClr val="tx1"/>
                </a:solidFill>
                <a:effectLst/>
                <a:latin typeface="+mn-lt"/>
                <a:ea typeface="+mn-ea"/>
                <a:cs typeface="+mn-cs"/>
              </a:rPr>
              <a:t>Numbers </a:t>
            </a:r>
            <a:r>
              <a:rPr lang="en-US" sz="1200" b="0" i="0" kern="1200" dirty="0" smtClean="0">
                <a:solidFill>
                  <a:schemeClr val="tx1"/>
                </a:solidFill>
                <a:effectLst/>
                <a:latin typeface="+mn-lt"/>
                <a:ea typeface="+mn-ea"/>
                <a:cs typeface="+mn-cs"/>
              </a:rPr>
              <a:t>are based on a sample of 8,253,240 impressions across the </a:t>
            </a:r>
            <a:r>
              <a:rPr lang="en-US" sz="1200" b="0" i="0" kern="1200" dirty="0" err="1" smtClean="0">
                <a:solidFill>
                  <a:schemeClr val="tx1"/>
                </a:solidFill>
                <a:effectLst/>
                <a:latin typeface="+mn-lt"/>
                <a:ea typeface="+mn-ea"/>
                <a:cs typeface="+mn-cs"/>
              </a:rPr>
              <a:t>Chitika</a:t>
            </a:r>
            <a:r>
              <a:rPr lang="en-US" sz="1200" b="0" i="0" kern="1200" dirty="0" smtClean="0">
                <a:solidFill>
                  <a:schemeClr val="tx1"/>
                </a:solidFill>
                <a:effectLst/>
                <a:latin typeface="+mn-lt"/>
                <a:ea typeface="+mn-ea"/>
                <a:cs typeface="+mn-cs"/>
              </a:rPr>
              <a:t> advertising network in May, 2010.</a:t>
            </a:r>
            <a:endParaRPr lang="en-US" dirty="0"/>
          </a:p>
        </p:txBody>
      </p:sp>
      <p:sp>
        <p:nvSpPr>
          <p:cNvPr id="4" name="Slide Number Placeholder 3"/>
          <p:cNvSpPr>
            <a:spLocks noGrp="1"/>
          </p:cNvSpPr>
          <p:nvPr>
            <p:ph type="sldNum" sz="quarter" idx="10"/>
          </p:nvPr>
        </p:nvSpPr>
        <p:spPr/>
        <p:txBody>
          <a:bodyPr/>
          <a:lstStyle/>
          <a:p>
            <a:fld id="{B0C07F09-41F0-4AF9-A9CF-F1E7C82ECD8B}" type="slidenum">
              <a:rPr lang="en-US" smtClean="0"/>
              <a:t>9</a:t>
            </a:fld>
            <a:endParaRPr lang="en-US"/>
          </a:p>
        </p:txBody>
      </p:sp>
    </p:spTree>
    <p:extLst>
      <p:ext uri="{BB962C8B-B14F-4D97-AF65-F5344CB8AC3E}">
        <p14:creationId xmlns:p14="http://schemas.microsoft.com/office/powerpoint/2010/main" val="3266369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F3E8B9-D501-DB4E-8166-FAE6B9375AAB}" type="datetimeFigureOut">
              <a:rPr lang="en-US" smtClean="0"/>
              <a:pPr/>
              <a:t>7/16/2013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8B969-FABA-1641-B04F-06C98FB2FB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F3E8B9-D501-DB4E-8166-FAE6B9375AAB}" type="datetimeFigureOut">
              <a:rPr lang="en-US" smtClean="0"/>
              <a:pPr/>
              <a:t>7/16/2013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8B969-FABA-1641-B04F-06C98FB2FB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F3E8B9-D501-DB4E-8166-FAE6B9375AAB}" type="datetimeFigureOut">
              <a:rPr lang="en-US" smtClean="0"/>
              <a:pPr/>
              <a:t>7/16/2013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8B969-FABA-1641-B04F-06C98FB2FB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F3E8B9-D501-DB4E-8166-FAE6B9375AAB}" type="datetimeFigureOut">
              <a:rPr lang="en-US" smtClean="0"/>
              <a:pPr/>
              <a:t>7/16/2013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8B969-FABA-1641-B04F-06C98FB2FB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F3E8B9-D501-DB4E-8166-FAE6B9375AAB}" type="datetimeFigureOut">
              <a:rPr lang="en-US" smtClean="0"/>
              <a:pPr/>
              <a:t>7/16/2013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8B969-FABA-1641-B04F-06C98FB2FB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F3E8B9-D501-DB4E-8166-FAE6B9375AAB}" type="datetimeFigureOut">
              <a:rPr lang="en-US" smtClean="0"/>
              <a:pPr/>
              <a:t>7/16/2013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8B969-FABA-1641-B04F-06C98FB2FB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F3E8B9-D501-DB4E-8166-FAE6B9375AAB}" type="datetimeFigureOut">
              <a:rPr lang="en-US" smtClean="0"/>
              <a:pPr/>
              <a:t>7/16/2013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38B969-FABA-1641-B04F-06C98FB2FB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F3E8B9-D501-DB4E-8166-FAE6B9375AAB}" type="datetimeFigureOut">
              <a:rPr lang="en-US" smtClean="0"/>
              <a:pPr/>
              <a:t>7/16/2013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38B969-FABA-1641-B04F-06C98FB2FB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3E8B9-D501-DB4E-8166-FAE6B9375AAB}" type="datetimeFigureOut">
              <a:rPr lang="en-US" smtClean="0"/>
              <a:pPr/>
              <a:t>7/16/2013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8B969-FABA-1641-B04F-06C98FB2FB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F3E8B9-D501-DB4E-8166-FAE6B9375AAB}" type="datetimeFigureOut">
              <a:rPr lang="en-US" smtClean="0"/>
              <a:pPr/>
              <a:t>7/16/2013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8B969-FABA-1641-B04F-06C98FB2FB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F3E8B9-D501-DB4E-8166-FAE6B9375AAB}" type="datetimeFigureOut">
              <a:rPr lang="en-US" smtClean="0"/>
              <a:pPr/>
              <a:t>7/16/2013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8B969-FABA-1641-B04F-06C98FB2FB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d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184392" y="6356350"/>
            <a:ext cx="838208"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1F3E8B9-D501-DB4E-8166-FAE6B9375AAB}" type="datetimeFigureOut">
              <a:rPr lang="en-US" smtClean="0"/>
              <a:pPr/>
              <a:t>7/16/2013</a:t>
            </a:fld>
            <a:endParaRPr lang="en-US"/>
          </a:p>
        </p:txBody>
      </p:sp>
      <p:sp>
        <p:nvSpPr>
          <p:cNvPr id="5" name="Footer Placeholder 4"/>
          <p:cNvSpPr>
            <a:spLocks noGrp="1"/>
          </p:cNvSpPr>
          <p:nvPr>
            <p:ph type="ftr" sz="quarter" idx="3"/>
          </p:nvPr>
        </p:nvSpPr>
        <p:spPr>
          <a:xfrm>
            <a:off x="3124200" y="6356350"/>
            <a:ext cx="33274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F38B969-FABA-1641-B04F-06C98FB2FB45}" type="slidenum">
              <a:rPr lang="en-US" smtClean="0"/>
              <a:pPr/>
              <a:t>‹#›</a:t>
            </a:fld>
            <a:endParaRPr lang="en-US"/>
          </a:p>
        </p:txBody>
      </p:sp>
      <p:pic>
        <p:nvPicPr>
          <p:cNvPr id="7" name="Picture 6" descr="gwuwgshieldcrisp.ai"/>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3"/>
              <a:stretch>
                <a:fillRect/>
              </a:stretch>
            </p:blipFill>
          </mc:Choice>
          <mc:Fallback>
            <p:blipFill>
              <a:blip r:embed="rId14"/>
              <a:stretch>
                <a:fillRect/>
              </a:stretch>
            </p:blipFill>
          </mc:Fallback>
        </mc:AlternateContent>
        <p:spPr>
          <a:xfrm>
            <a:off x="7653855" y="5968998"/>
            <a:ext cx="668867" cy="668867"/>
          </a:xfrm>
          <a:prstGeom prst="rect">
            <a:avLst/>
          </a:prstGeom>
        </p:spPr>
      </p:pic>
      <p:pic>
        <p:nvPicPr>
          <p:cNvPr id="9" name="Picture 8" descr="ITSLogo-horiz-2C.ai.png"/>
          <p:cNvPicPr>
            <a:picLocks noChangeAspect="1"/>
          </p:cNvPicPr>
          <p:nvPr/>
        </p:nvPicPr>
        <p:blipFill>
          <a:blip r:embed="rId15"/>
          <a:stretch>
            <a:fillRect/>
          </a:stretch>
        </p:blipFill>
        <p:spPr>
          <a:xfrm>
            <a:off x="216176" y="5977465"/>
            <a:ext cx="1925881" cy="588617"/>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2800" b="1" i="0" kern="1200">
          <a:solidFill>
            <a:schemeClr val="tx1"/>
          </a:solidFill>
          <a:latin typeface="+mn-lt"/>
          <a:ea typeface="+mj-ea"/>
          <a:cs typeface="+mj-cs"/>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seomoz.org/" TargetMode="External"/><Relationship Id="rId5" Type="http://schemas.openxmlformats.org/officeDocument/2006/relationships/image" Target="../media/image15.jpg"/><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westga.ed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adwords.google.com/select/KeywordToolExternal"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www.majesticseo.com/" TargetMode="External"/><Relationship Id="rId5" Type="http://schemas.openxmlformats.org/officeDocument/2006/relationships/hyperlink" Target="http://www.google.com/webmasters/tools/" TargetMode="External"/><Relationship Id="rId4" Type="http://schemas.openxmlformats.org/officeDocument/2006/relationships/image" Target="../media/image23.jp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submitedge.com/blog/15-seo-benefits-of-social-media/"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submitedge.com/blog/15-seo-benefits-of-social-media/"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submitedge.com/blog/15-seo-benefits-of-social-media/"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topseos.com/rankings-and-reviews-of-best-seo-software"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eo-software-review.toptenreviews.com/"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http://www.google.com/webmasters/tools/" TargetMode="External"/><Relationship Id="rId4" Type="http://schemas.openxmlformats.org/officeDocument/2006/relationships/image" Target="../media/image31.jpg"/></Relationships>
</file>

<file path=ppt/slides/_rels/slide4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www.google.com/webmasters/tools/"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www.google.com/analytics/"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www.google.com/analytic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www.google.com/analytics/"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www.google.com/analytics/"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omscore.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comscore.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comscore.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insights.chitika.com/2010/the-value-of-google-result-positionin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2020697"/>
            <a:ext cx="7772400" cy="1470025"/>
          </a:xfrm>
        </p:spPr>
        <p:txBody>
          <a:bodyPr/>
          <a:lstStyle/>
          <a:p>
            <a:r>
              <a:rPr lang="en-US" dirty="0" smtClean="0"/>
              <a:t>Introduction to Search Engine Optimization</a:t>
            </a:r>
            <a:br>
              <a:rPr lang="en-US" dirty="0" smtClean="0"/>
            </a:br>
            <a:r>
              <a:rPr lang="en-US" dirty="0" smtClean="0"/>
              <a:t>(SEO)</a:t>
            </a:r>
            <a:endParaRPr lang="en-US" dirty="0"/>
          </a:p>
        </p:txBody>
      </p:sp>
      <p:sp>
        <p:nvSpPr>
          <p:cNvPr id="7" name="Subtitle 6"/>
          <p:cNvSpPr>
            <a:spLocks noGrp="1"/>
          </p:cNvSpPr>
          <p:nvPr>
            <p:ph type="subTitle" idx="1"/>
          </p:nvPr>
        </p:nvSpPr>
        <p:spPr>
          <a:xfrm>
            <a:off x="1371600" y="3886200"/>
            <a:ext cx="6400800" cy="896112"/>
          </a:xfrm>
        </p:spPr>
        <p:txBody>
          <a:bodyPr/>
          <a:lstStyle/>
          <a:p>
            <a:r>
              <a:rPr lang="en-US" dirty="0" smtClean="0"/>
              <a:t>Improving the visibility of our website in search engines’ organic search results.</a:t>
            </a:r>
            <a:endParaRPr lang="en-US" dirty="0"/>
          </a:p>
        </p:txBody>
      </p:sp>
      <p:cxnSp>
        <p:nvCxnSpPr>
          <p:cNvPr id="4" name="Straight Connector 3"/>
          <p:cNvCxnSpPr/>
          <p:nvPr/>
        </p:nvCxnSpPr>
        <p:spPr>
          <a:xfrm flipV="1">
            <a:off x="457200" y="3593592"/>
            <a:ext cx="8174736" cy="9144"/>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5754"/>
          </a:xfrm>
        </p:spPr>
        <p:txBody>
          <a:bodyPr>
            <a:normAutofit/>
          </a:bodyPr>
          <a:lstStyle/>
          <a:p>
            <a:pPr algn="l"/>
            <a:r>
              <a:rPr lang="en-US" dirty="0" smtClean="0"/>
              <a:t>Golden Rule of SEO</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sp>
        <p:nvSpPr>
          <p:cNvPr id="6" name="Content Placeholder 5"/>
          <p:cNvSpPr>
            <a:spLocks noGrp="1"/>
          </p:cNvSpPr>
          <p:nvPr>
            <p:ph idx="1"/>
          </p:nvPr>
        </p:nvSpPr>
        <p:spPr>
          <a:xfrm>
            <a:off x="457200" y="1657350"/>
            <a:ext cx="8229600" cy="4525963"/>
          </a:xfrm>
        </p:spPr>
        <p:txBody>
          <a:bodyPr>
            <a:normAutofit/>
          </a:bodyPr>
          <a:lstStyle/>
          <a:p>
            <a:pPr marL="0" indent="0" algn="ctr">
              <a:buNone/>
            </a:pPr>
            <a:r>
              <a:rPr lang="en-US" sz="2800" dirty="0" smtClean="0"/>
              <a:t>When building or modifying your website – whether your adding images, restructuring your links, or changing your written content – always base your decisions on improving the </a:t>
            </a:r>
            <a:r>
              <a:rPr lang="en-US" sz="2800" b="1" i="1" dirty="0" smtClean="0"/>
              <a:t>user’s experience</a:t>
            </a:r>
            <a:r>
              <a:rPr lang="en-US" sz="2800" dirty="0" smtClean="0"/>
              <a:t>. </a:t>
            </a:r>
            <a:endParaRPr lang="en-US" sz="2800" dirty="0"/>
          </a:p>
        </p:txBody>
      </p:sp>
    </p:spTree>
    <p:extLst>
      <p:ext uri="{BB962C8B-B14F-4D97-AF65-F5344CB8AC3E}">
        <p14:creationId xmlns:p14="http://schemas.microsoft.com/office/powerpoint/2010/main" val="754233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5754"/>
          </a:xfrm>
        </p:spPr>
        <p:txBody>
          <a:bodyPr>
            <a:normAutofit/>
          </a:bodyPr>
          <a:lstStyle/>
          <a:p>
            <a:pPr algn="l"/>
            <a:r>
              <a:rPr lang="en-US" dirty="0" smtClean="0"/>
              <a:t>On Page SEO</a:t>
            </a:r>
            <a:endParaRPr lang="en-US" dirty="0"/>
          </a:p>
        </p:txBody>
      </p:sp>
      <p:sp>
        <p:nvSpPr>
          <p:cNvPr id="3" name="Content Placeholder 2"/>
          <p:cNvSpPr>
            <a:spLocks noGrp="1"/>
          </p:cNvSpPr>
          <p:nvPr>
            <p:ph idx="1"/>
          </p:nvPr>
        </p:nvSpPr>
        <p:spPr>
          <a:xfrm>
            <a:off x="1152525" y="1227966"/>
            <a:ext cx="3295650" cy="4525963"/>
          </a:xfrm>
        </p:spPr>
        <p:txBody>
          <a:bodyPr>
            <a:normAutofit/>
          </a:bodyPr>
          <a:lstStyle/>
          <a:p>
            <a:pPr marL="0" indent="0">
              <a:buNone/>
            </a:pPr>
            <a:r>
              <a:rPr lang="en-US" sz="2400" b="1" dirty="0" smtClean="0">
                <a:effectLst>
                  <a:outerShdw blurRad="38100" dist="38100" dir="2700000" algn="tl">
                    <a:srgbClr val="000000">
                      <a:alpha val="43137"/>
                    </a:srgbClr>
                  </a:outerShdw>
                </a:effectLst>
              </a:rPr>
              <a:t>Basic Practices</a:t>
            </a:r>
          </a:p>
          <a:p>
            <a:pPr>
              <a:buFont typeface="Arial" pitchFamily="34" charset="0"/>
              <a:buChar char="•"/>
            </a:pPr>
            <a:r>
              <a:rPr lang="en-US" sz="2400" dirty="0" smtClean="0"/>
              <a:t>Title Tag</a:t>
            </a:r>
          </a:p>
          <a:p>
            <a:pPr>
              <a:buFont typeface="Arial" pitchFamily="34" charset="0"/>
              <a:buChar char="•"/>
            </a:pPr>
            <a:r>
              <a:rPr lang="en-US" sz="2400" dirty="0" smtClean="0"/>
              <a:t>Meta Keywords</a:t>
            </a:r>
          </a:p>
          <a:p>
            <a:pPr>
              <a:buFont typeface="Arial" pitchFamily="34" charset="0"/>
              <a:buChar char="•"/>
            </a:pPr>
            <a:r>
              <a:rPr lang="en-US" sz="2400" dirty="0" smtClean="0"/>
              <a:t>Meta Description</a:t>
            </a:r>
          </a:p>
          <a:p>
            <a:pPr marL="0" indent="0">
              <a:buNone/>
            </a:pPr>
            <a:endParaRPr lang="en-US" sz="2400" dirty="0"/>
          </a:p>
          <a:p>
            <a:pPr marL="0" indent="0">
              <a:buNone/>
            </a:pPr>
            <a:r>
              <a:rPr lang="en-US" sz="2400" b="1" dirty="0" smtClean="0">
                <a:effectLst>
                  <a:outerShdw blurRad="38100" dist="38100" dir="2700000" algn="tl">
                    <a:srgbClr val="000000">
                      <a:alpha val="43137"/>
                    </a:srgbClr>
                  </a:outerShdw>
                </a:effectLst>
              </a:rPr>
              <a:t>Usability</a:t>
            </a:r>
          </a:p>
          <a:p>
            <a:r>
              <a:rPr lang="en-US" sz="2400" dirty="0" smtClean="0"/>
              <a:t>Image Alt Tag</a:t>
            </a:r>
          </a:p>
          <a:p>
            <a:r>
              <a:rPr lang="en-US" sz="2400" dirty="0"/>
              <a:t>Files </a:t>
            </a:r>
            <a:r>
              <a:rPr lang="en-US" sz="2400" dirty="0" smtClean="0"/>
              <a:t>Names</a:t>
            </a:r>
          </a:p>
          <a:p>
            <a:r>
              <a:rPr lang="en-US" sz="2400" dirty="0" smtClean="0"/>
              <a:t>Media Description</a:t>
            </a:r>
            <a:endParaRPr lang="en-US" sz="2400"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sp>
        <p:nvSpPr>
          <p:cNvPr id="6" name="Content Placeholder 2"/>
          <p:cNvSpPr txBox="1">
            <a:spLocks/>
          </p:cNvSpPr>
          <p:nvPr/>
        </p:nvSpPr>
        <p:spPr>
          <a:xfrm>
            <a:off x="5041011" y="1225814"/>
            <a:ext cx="329565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dirty="0" smtClean="0">
                <a:effectLst>
                  <a:outerShdw blurRad="38100" dist="38100" dir="2700000" algn="tl">
                    <a:srgbClr val="000000">
                      <a:alpha val="43137"/>
                    </a:srgbClr>
                  </a:outerShdw>
                </a:effectLst>
              </a:rPr>
              <a:t>Structure</a:t>
            </a:r>
          </a:p>
          <a:p>
            <a:pPr>
              <a:buFont typeface="Arial" pitchFamily="34" charset="0"/>
              <a:buChar char="•"/>
            </a:pPr>
            <a:r>
              <a:rPr lang="en-US" sz="2400" dirty="0" smtClean="0"/>
              <a:t>URL</a:t>
            </a:r>
          </a:p>
          <a:p>
            <a:pPr>
              <a:buFont typeface="Arial" pitchFamily="34" charset="0"/>
              <a:buChar char="•"/>
            </a:pPr>
            <a:r>
              <a:rPr lang="en-US" sz="2400" dirty="0" smtClean="0"/>
              <a:t>Subdomains</a:t>
            </a:r>
          </a:p>
          <a:p>
            <a:pPr>
              <a:buFont typeface="Arial" pitchFamily="34" charset="0"/>
              <a:buChar char="•"/>
            </a:pPr>
            <a:r>
              <a:rPr lang="en-US" sz="2400" dirty="0" smtClean="0"/>
              <a:t>Navigation</a:t>
            </a:r>
          </a:p>
          <a:p>
            <a:pPr marL="0" indent="0">
              <a:buFont typeface="Arial"/>
              <a:buNone/>
            </a:pPr>
            <a:endParaRPr lang="en-US" sz="2400" dirty="0" smtClean="0"/>
          </a:p>
          <a:p>
            <a:pPr marL="0" indent="0">
              <a:buFont typeface="Arial"/>
              <a:buNone/>
            </a:pPr>
            <a:r>
              <a:rPr lang="en-US" sz="2400" b="1" dirty="0" smtClean="0">
                <a:effectLst>
                  <a:outerShdw blurRad="38100" dist="38100" dir="2700000" algn="tl">
                    <a:srgbClr val="000000">
                      <a:alpha val="43137"/>
                    </a:srgbClr>
                  </a:outerShdw>
                </a:effectLst>
              </a:rPr>
              <a:t>Content</a:t>
            </a:r>
          </a:p>
          <a:p>
            <a:r>
              <a:rPr lang="en-US" sz="2400" dirty="0" smtClean="0"/>
              <a:t>Anchor Text</a:t>
            </a:r>
          </a:p>
          <a:p>
            <a:r>
              <a:rPr lang="en-US" sz="2400" dirty="0" smtClean="0"/>
              <a:t>Heading Tags</a:t>
            </a:r>
          </a:p>
          <a:p>
            <a:r>
              <a:rPr lang="en-US" sz="2400" dirty="0" smtClean="0"/>
              <a:t>Keywords</a:t>
            </a:r>
            <a:endParaRPr lang="en-US" sz="2400" dirty="0"/>
          </a:p>
        </p:txBody>
      </p:sp>
    </p:spTree>
    <p:extLst>
      <p:ext uri="{BB962C8B-B14F-4D97-AF65-F5344CB8AC3E}">
        <p14:creationId xmlns:p14="http://schemas.microsoft.com/office/powerpoint/2010/main" val="1569039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5754"/>
          </a:xfrm>
        </p:spPr>
        <p:txBody>
          <a:bodyPr>
            <a:normAutofit fontScale="90000"/>
          </a:bodyPr>
          <a:lstStyle/>
          <a:p>
            <a:pPr algn="l"/>
            <a:r>
              <a:rPr lang="en-US" dirty="0"/>
              <a:t>On Page </a:t>
            </a:r>
            <a:r>
              <a:rPr lang="en-US" dirty="0" smtClean="0"/>
              <a:t>SEO – What does the search engine see?</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4811" y="1000123"/>
            <a:ext cx="3667123" cy="3667123"/>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019299"/>
            <a:ext cx="3667123" cy="3739027"/>
          </a:xfrm>
          <a:prstGeom prst="rect">
            <a:avLst/>
          </a:prstGeom>
          <a:ln>
            <a:noFill/>
          </a:ln>
          <a:effectLst>
            <a:outerShdw blurRad="190500" algn="tl" rotWithShape="0">
              <a:srgbClr val="000000">
                <a:alpha val="70000"/>
              </a:srgbClr>
            </a:outerShdw>
          </a:effectLst>
        </p:spPr>
      </p:pic>
      <p:sp>
        <p:nvSpPr>
          <p:cNvPr id="9" name="TextBox 8"/>
          <p:cNvSpPr txBox="1"/>
          <p:nvPr/>
        </p:nvSpPr>
        <p:spPr>
          <a:xfrm>
            <a:off x="714375" y="1133475"/>
            <a:ext cx="3076575" cy="646331"/>
          </a:xfrm>
          <a:prstGeom prst="rect">
            <a:avLst/>
          </a:prstGeom>
          <a:noFill/>
          <a:ln w="285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dirty="0" smtClean="0"/>
              <a:t>How the User sees the webpage.</a:t>
            </a:r>
            <a:endParaRPr lang="en-US" dirty="0"/>
          </a:p>
        </p:txBody>
      </p:sp>
      <p:sp>
        <p:nvSpPr>
          <p:cNvPr id="10" name="TextBox 9"/>
          <p:cNvSpPr txBox="1"/>
          <p:nvPr/>
        </p:nvSpPr>
        <p:spPr>
          <a:xfrm>
            <a:off x="5131497" y="4838700"/>
            <a:ext cx="3333750" cy="646331"/>
          </a:xfrm>
          <a:prstGeom prst="rect">
            <a:avLst/>
          </a:prstGeom>
          <a:noFill/>
          <a:ln w="285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dirty="0" smtClean="0"/>
              <a:t>How the Search </a:t>
            </a:r>
            <a:r>
              <a:rPr lang="en-US" dirty="0"/>
              <a:t>E</a:t>
            </a:r>
            <a:r>
              <a:rPr lang="en-US" dirty="0" smtClean="0"/>
              <a:t>ngine sees the webpage.</a:t>
            </a:r>
            <a:endParaRPr lang="en-US" dirty="0"/>
          </a:p>
        </p:txBody>
      </p:sp>
    </p:spTree>
    <p:extLst>
      <p:ext uri="{BB962C8B-B14F-4D97-AF65-F5344CB8AC3E}">
        <p14:creationId xmlns:p14="http://schemas.microsoft.com/office/powerpoint/2010/main" val="2887269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5754"/>
          </a:xfrm>
        </p:spPr>
        <p:txBody>
          <a:bodyPr>
            <a:normAutofit/>
          </a:bodyPr>
          <a:lstStyle/>
          <a:p>
            <a:pPr algn="l"/>
            <a:r>
              <a:rPr lang="en-US" dirty="0"/>
              <a:t>On Page </a:t>
            </a:r>
            <a:r>
              <a:rPr lang="en-US" dirty="0" smtClean="0"/>
              <a:t>SEO – Basic Practices</a:t>
            </a:r>
            <a:endParaRPr lang="en-US" dirty="0"/>
          </a:p>
        </p:txBody>
      </p:sp>
      <p:sp>
        <p:nvSpPr>
          <p:cNvPr id="3" name="Content Placeholder 2"/>
          <p:cNvSpPr>
            <a:spLocks noGrp="1"/>
          </p:cNvSpPr>
          <p:nvPr>
            <p:ph idx="1"/>
          </p:nvPr>
        </p:nvSpPr>
        <p:spPr>
          <a:xfrm>
            <a:off x="457200" y="1227966"/>
            <a:ext cx="8174735" cy="4525963"/>
          </a:xfrm>
        </p:spPr>
        <p:txBody>
          <a:bodyPr>
            <a:normAutofit lnSpcReduction="10000"/>
          </a:bodyPr>
          <a:lstStyle/>
          <a:p>
            <a:pPr marL="0" indent="0">
              <a:buNone/>
            </a:pPr>
            <a:r>
              <a:rPr lang="en-US" sz="2000" b="1" dirty="0" smtClean="0">
                <a:effectLst>
                  <a:outerShdw blurRad="38100" dist="38100" dir="2700000" algn="tl">
                    <a:srgbClr val="000000">
                      <a:alpha val="43137"/>
                    </a:srgbClr>
                  </a:outerShdw>
                </a:effectLst>
              </a:rPr>
              <a:t>1. Title Tag:</a:t>
            </a:r>
            <a:r>
              <a:rPr lang="en-US" sz="2000" dirty="0" smtClean="0">
                <a:effectLst>
                  <a:outerShdw blurRad="38100" dist="38100" dir="2700000" algn="tl">
                    <a:srgbClr val="000000">
                      <a:alpha val="43137"/>
                    </a:srgbClr>
                  </a:outerShdw>
                </a:effectLst>
              </a:rPr>
              <a:t> </a:t>
            </a:r>
          </a:p>
          <a:p>
            <a:pPr marL="0" indent="0">
              <a:buNone/>
            </a:pPr>
            <a:r>
              <a:rPr lang="en-US" sz="2000" dirty="0" smtClean="0"/>
              <a:t>Make sure the title tag on each page of the site is unique and descriptive. It should be no longer than 65 characters. If possible, place your keywords in the title tag.</a:t>
            </a:r>
          </a:p>
          <a:p>
            <a:pPr marL="0" indent="0">
              <a:buNone/>
            </a:pPr>
            <a:endParaRPr lang="en-US" sz="2000" b="1" dirty="0"/>
          </a:p>
          <a:p>
            <a:pPr marL="0" indent="0">
              <a:buNone/>
            </a:pPr>
            <a:r>
              <a:rPr lang="en-US" sz="2000" b="1" dirty="0" smtClean="0">
                <a:effectLst>
                  <a:outerShdw blurRad="38100" dist="38100" dir="2700000" algn="tl">
                    <a:srgbClr val="000000">
                      <a:alpha val="43137"/>
                    </a:srgbClr>
                  </a:outerShdw>
                </a:effectLst>
              </a:rPr>
              <a:t>2. Meta Keywords:</a:t>
            </a:r>
          </a:p>
          <a:p>
            <a:pPr marL="0" indent="0">
              <a:buNone/>
            </a:pPr>
            <a:r>
              <a:rPr lang="en-US" sz="2000" dirty="0" smtClean="0"/>
              <a:t>These keywords no longer carry much weight with search engines. You can use the meta keywords to help emphasize the content keywords you would like to focus on.</a:t>
            </a:r>
          </a:p>
          <a:p>
            <a:pPr marL="0" indent="0">
              <a:buNone/>
            </a:pPr>
            <a:endParaRPr lang="en-US" sz="2000" dirty="0"/>
          </a:p>
          <a:p>
            <a:pPr marL="0" indent="0">
              <a:buNone/>
            </a:pPr>
            <a:r>
              <a:rPr lang="en-US" sz="2000" b="1" dirty="0" smtClean="0">
                <a:effectLst>
                  <a:outerShdw blurRad="38100" dist="38100" dir="2700000" algn="tl">
                    <a:srgbClr val="000000">
                      <a:alpha val="43137"/>
                    </a:srgbClr>
                  </a:outerShdw>
                </a:effectLst>
              </a:rPr>
              <a:t>3. Meta Description:</a:t>
            </a:r>
          </a:p>
          <a:p>
            <a:pPr marL="0" indent="0">
              <a:buNone/>
            </a:pPr>
            <a:r>
              <a:rPr lang="en-US" sz="2000" dirty="0" smtClean="0"/>
              <a:t>Search engines use the meta description tag to describe your web page. Make sure every page has a unique description.  It should be no longer than 160 characters.</a:t>
            </a:r>
            <a:endParaRPr lang="en-US" sz="2000"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0644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5754"/>
          </a:xfrm>
        </p:spPr>
        <p:txBody>
          <a:bodyPr>
            <a:normAutofit/>
          </a:bodyPr>
          <a:lstStyle/>
          <a:p>
            <a:pPr algn="l"/>
            <a:r>
              <a:rPr lang="en-US" dirty="0"/>
              <a:t>On Page </a:t>
            </a:r>
            <a:r>
              <a:rPr lang="en-US" dirty="0" smtClean="0"/>
              <a:t>SEO – Basic Practices</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1736" y="1223772"/>
            <a:ext cx="5410200" cy="4364228"/>
          </a:xfrm>
          <a:prstGeom prst="rect">
            <a:avLst/>
          </a:prstGeom>
          <a:ln>
            <a:noFill/>
          </a:ln>
          <a:effectLst>
            <a:outerShdw blurRad="190500" algn="tl" rotWithShape="0">
              <a:srgbClr val="000000">
                <a:alpha val="70000"/>
              </a:srgbClr>
            </a:outerShdw>
          </a:effectLst>
        </p:spPr>
      </p:pic>
      <p:sp>
        <p:nvSpPr>
          <p:cNvPr id="8" name="TextBox 7"/>
          <p:cNvSpPr txBox="1"/>
          <p:nvPr/>
        </p:nvSpPr>
        <p:spPr>
          <a:xfrm>
            <a:off x="381000" y="2283857"/>
            <a:ext cx="2562225" cy="369332"/>
          </a:xfrm>
          <a:prstGeom prst="rect">
            <a:avLst/>
          </a:prstGeom>
          <a:solidFill>
            <a:srgbClr val="4AA9C3"/>
          </a:solidFill>
          <a:ln w="28575">
            <a:solidFill>
              <a:schemeClr val="tx1">
                <a:lumMod val="95000"/>
              </a:schemeClr>
            </a:solidFill>
          </a:ln>
        </p:spPr>
        <p:txBody>
          <a:bodyPr wrap="square" rtlCol="0">
            <a:spAutoFit/>
          </a:bodyPr>
          <a:lstStyle/>
          <a:p>
            <a:pPr algn="ctr"/>
            <a:r>
              <a:rPr lang="en-US" dirty="0" smtClean="0"/>
              <a:t>Title Tag Example</a:t>
            </a:r>
            <a:endParaRPr lang="en-US" dirty="0"/>
          </a:p>
        </p:txBody>
      </p:sp>
      <p:sp>
        <p:nvSpPr>
          <p:cNvPr id="9" name="TextBox 8"/>
          <p:cNvSpPr txBox="1"/>
          <p:nvPr/>
        </p:nvSpPr>
        <p:spPr>
          <a:xfrm>
            <a:off x="381001" y="3799106"/>
            <a:ext cx="2562224" cy="646331"/>
          </a:xfrm>
          <a:prstGeom prst="rect">
            <a:avLst/>
          </a:prstGeom>
          <a:solidFill>
            <a:srgbClr val="C0504D"/>
          </a:solidFill>
          <a:ln w="28575">
            <a:solidFill>
              <a:schemeClr val="tx1">
                <a:lumMod val="95000"/>
              </a:schemeClr>
            </a:solidFill>
          </a:ln>
        </p:spPr>
        <p:txBody>
          <a:bodyPr wrap="square" rtlCol="0">
            <a:spAutoFit/>
          </a:bodyPr>
          <a:lstStyle/>
          <a:p>
            <a:pPr algn="ctr"/>
            <a:r>
              <a:rPr lang="en-US" dirty="0" smtClean="0"/>
              <a:t>Meta Description Example</a:t>
            </a:r>
            <a:endParaRPr lang="en-US" dirty="0"/>
          </a:p>
        </p:txBody>
      </p:sp>
      <p:cxnSp>
        <p:nvCxnSpPr>
          <p:cNvPr id="11" name="Straight Arrow Connector 10"/>
          <p:cNvCxnSpPr>
            <a:stCxn id="9" idx="3"/>
          </p:cNvCxnSpPr>
          <p:nvPr/>
        </p:nvCxnSpPr>
        <p:spPr>
          <a:xfrm flipV="1">
            <a:off x="2943225" y="3867150"/>
            <a:ext cx="771525" cy="255122"/>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9" idx="3"/>
          </p:cNvCxnSpPr>
          <p:nvPr/>
        </p:nvCxnSpPr>
        <p:spPr>
          <a:xfrm>
            <a:off x="2943225" y="4122272"/>
            <a:ext cx="771525" cy="487828"/>
          </a:xfrm>
          <a:prstGeom prst="straightConnector1">
            <a:avLst/>
          </a:prstGeom>
          <a:ln>
            <a:solidFill>
              <a:srgbClr val="C0504D"/>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8" idx="3"/>
          </p:cNvCxnSpPr>
          <p:nvPr/>
        </p:nvCxnSpPr>
        <p:spPr>
          <a:xfrm>
            <a:off x="2943225" y="2468523"/>
            <a:ext cx="704850" cy="184666"/>
          </a:xfrm>
          <a:prstGeom prst="straightConnector1">
            <a:avLst/>
          </a:prstGeom>
          <a:ln>
            <a:solidFill>
              <a:srgbClr val="4AA9C3"/>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8" idx="3"/>
          </p:cNvCxnSpPr>
          <p:nvPr/>
        </p:nvCxnSpPr>
        <p:spPr>
          <a:xfrm>
            <a:off x="2943225" y="2468523"/>
            <a:ext cx="704850" cy="827127"/>
          </a:xfrm>
          <a:prstGeom prst="straightConnector1">
            <a:avLst/>
          </a:prstGeom>
          <a:ln>
            <a:solidFill>
              <a:srgbClr val="4AA9C3"/>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3714750" y="3705225"/>
            <a:ext cx="4152900" cy="289486"/>
          </a:xfrm>
          <a:prstGeom prst="rect">
            <a:avLst/>
          </a:prstGeom>
          <a:noFill/>
          <a:ln w="19050">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3714750" y="4445437"/>
            <a:ext cx="4267200" cy="355163"/>
          </a:xfrm>
          <a:prstGeom prst="rect">
            <a:avLst/>
          </a:prstGeom>
          <a:noFill/>
          <a:ln w="19050">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3714750" y="2560856"/>
            <a:ext cx="3295650" cy="277594"/>
          </a:xfrm>
          <a:prstGeom prst="rect">
            <a:avLst/>
          </a:prstGeom>
          <a:noFill/>
          <a:ln w="19050">
            <a:solidFill>
              <a:srgbClr val="4AA9C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3714750" y="3370516"/>
            <a:ext cx="3533775" cy="223139"/>
          </a:xfrm>
          <a:prstGeom prst="rect">
            <a:avLst/>
          </a:prstGeom>
          <a:noFill/>
          <a:ln w="19050">
            <a:solidFill>
              <a:srgbClr val="4AA9C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2736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5754"/>
          </a:xfrm>
        </p:spPr>
        <p:txBody>
          <a:bodyPr>
            <a:normAutofit/>
          </a:bodyPr>
          <a:lstStyle/>
          <a:p>
            <a:pPr algn="l"/>
            <a:r>
              <a:rPr lang="en-US" dirty="0"/>
              <a:t>On Page </a:t>
            </a:r>
            <a:r>
              <a:rPr lang="en-US" dirty="0" smtClean="0"/>
              <a:t>SEO – Basic Practices</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976" y="1076325"/>
            <a:ext cx="6091184" cy="4819649"/>
          </a:xfrm>
          <a:prstGeom prst="rect">
            <a:avLst/>
          </a:prstGeom>
          <a:ln>
            <a:noFill/>
          </a:ln>
          <a:effectLst>
            <a:outerShdw blurRad="190500" algn="tl" rotWithShape="0">
              <a:srgbClr val="000000">
                <a:alpha val="70000"/>
              </a:srgbClr>
            </a:outerShdw>
          </a:effectLst>
        </p:spPr>
      </p:pic>
      <p:sp>
        <p:nvSpPr>
          <p:cNvPr id="7" name="TextBox 6"/>
          <p:cNvSpPr txBox="1"/>
          <p:nvPr/>
        </p:nvSpPr>
        <p:spPr>
          <a:xfrm>
            <a:off x="4386263" y="1133475"/>
            <a:ext cx="1409700" cy="276999"/>
          </a:xfrm>
          <a:prstGeom prst="rect">
            <a:avLst/>
          </a:prstGeom>
          <a:solidFill>
            <a:srgbClr val="4AA9C3"/>
          </a:solidFill>
          <a:ln w="28575">
            <a:solidFill>
              <a:schemeClr val="tx1"/>
            </a:solidFill>
          </a:ln>
        </p:spPr>
        <p:txBody>
          <a:bodyPr wrap="square" rtlCol="0">
            <a:spAutoFit/>
          </a:bodyPr>
          <a:lstStyle/>
          <a:p>
            <a:r>
              <a:rPr lang="en-US" sz="1200" dirty="0" smtClean="0"/>
              <a:t>Meta Description</a:t>
            </a:r>
            <a:endParaRPr lang="en-US" sz="1200" dirty="0"/>
          </a:p>
        </p:txBody>
      </p:sp>
      <p:sp>
        <p:nvSpPr>
          <p:cNvPr id="8" name="TextBox 7"/>
          <p:cNvSpPr txBox="1"/>
          <p:nvPr/>
        </p:nvSpPr>
        <p:spPr>
          <a:xfrm>
            <a:off x="4386263" y="1457325"/>
            <a:ext cx="1409700" cy="276999"/>
          </a:xfrm>
          <a:prstGeom prst="rect">
            <a:avLst/>
          </a:prstGeom>
          <a:solidFill>
            <a:srgbClr val="C0504D"/>
          </a:solidFill>
          <a:ln w="28575">
            <a:solidFill>
              <a:schemeClr val="tx1"/>
            </a:solidFill>
          </a:ln>
        </p:spPr>
        <p:txBody>
          <a:bodyPr wrap="square" rtlCol="0">
            <a:spAutoFit/>
          </a:bodyPr>
          <a:lstStyle/>
          <a:p>
            <a:r>
              <a:rPr lang="en-US" sz="1200" dirty="0" smtClean="0"/>
              <a:t>Meta Keywords</a:t>
            </a:r>
            <a:endParaRPr lang="en-US" sz="1200" dirty="0"/>
          </a:p>
        </p:txBody>
      </p:sp>
      <p:sp>
        <p:nvSpPr>
          <p:cNvPr id="9" name="TextBox 8"/>
          <p:cNvSpPr txBox="1"/>
          <p:nvPr/>
        </p:nvSpPr>
        <p:spPr>
          <a:xfrm>
            <a:off x="4386263" y="1809749"/>
            <a:ext cx="1409700" cy="276999"/>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n w="28575">
            <a:solidFill>
              <a:schemeClr val="tx1"/>
            </a:solidFill>
          </a:ln>
        </p:spPr>
        <p:txBody>
          <a:bodyPr wrap="square" rtlCol="0">
            <a:spAutoFit/>
          </a:bodyPr>
          <a:lstStyle/>
          <a:p>
            <a:r>
              <a:rPr lang="en-US" sz="1200" dirty="0" smtClean="0"/>
              <a:t>Title / Title Tag</a:t>
            </a:r>
            <a:endParaRPr lang="en-US" sz="1200" dirty="0"/>
          </a:p>
        </p:txBody>
      </p:sp>
      <p:sp>
        <p:nvSpPr>
          <p:cNvPr id="10" name="Rectangle 9"/>
          <p:cNvSpPr/>
          <p:nvPr/>
        </p:nvSpPr>
        <p:spPr>
          <a:xfrm>
            <a:off x="2809875" y="1905000"/>
            <a:ext cx="825500" cy="158750"/>
          </a:xfrm>
          <a:prstGeom prst="rect">
            <a:avLst/>
          </a:prstGeom>
          <a:noFill/>
          <a:ln w="127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971800" y="1698625"/>
            <a:ext cx="1085850" cy="152400"/>
          </a:xfrm>
          <a:prstGeom prst="rect">
            <a:avLst/>
          </a:prstGeom>
          <a:noFill/>
          <a:ln w="12700">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971800" y="1562100"/>
            <a:ext cx="1085850" cy="136525"/>
          </a:xfrm>
          <a:prstGeom prst="rect">
            <a:avLst/>
          </a:prstGeom>
          <a:noFill/>
          <a:ln w="12700">
            <a:solidFill>
              <a:srgbClr val="4AA9C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a:stCxn id="7" idx="1"/>
          </p:cNvCxnSpPr>
          <p:nvPr/>
        </p:nvCxnSpPr>
        <p:spPr>
          <a:xfrm flipH="1">
            <a:off x="4057650" y="1271975"/>
            <a:ext cx="328613" cy="290125"/>
          </a:xfrm>
          <a:prstGeom prst="straightConnector1">
            <a:avLst/>
          </a:prstGeom>
          <a:ln w="19050">
            <a:solidFill>
              <a:srgbClr val="4AA9C3"/>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8" idx="1"/>
          </p:cNvCxnSpPr>
          <p:nvPr/>
        </p:nvCxnSpPr>
        <p:spPr>
          <a:xfrm flipH="1">
            <a:off x="4057650" y="1595825"/>
            <a:ext cx="328613" cy="179000"/>
          </a:xfrm>
          <a:prstGeom prst="straightConnector1">
            <a:avLst/>
          </a:prstGeom>
          <a:ln w="19050">
            <a:solidFill>
              <a:srgbClr val="C0504D"/>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9" idx="1"/>
          </p:cNvCxnSpPr>
          <p:nvPr/>
        </p:nvCxnSpPr>
        <p:spPr>
          <a:xfrm flipH="1" flipV="1">
            <a:off x="3635375" y="1948248"/>
            <a:ext cx="750888" cy="1"/>
          </a:xfrm>
          <a:prstGeom prst="straightConnector1">
            <a:avLst/>
          </a:prstGeom>
          <a:ln w="19050">
            <a:solidFill>
              <a:srgbClr val="00B050"/>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26631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5754"/>
          </a:xfrm>
        </p:spPr>
        <p:txBody>
          <a:bodyPr>
            <a:normAutofit/>
          </a:bodyPr>
          <a:lstStyle/>
          <a:p>
            <a:pPr algn="l"/>
            <a:r>
              <a:rPr lang="en-US" dirty="0"/>
              <a:t>On Page </a:t>
            </a:r>
            <a:r>
              <a:rPr lang="en-US" dirty="0" smtClean="0"/>
              <a:t>SEO – Basic Practices</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68477" y="1164640"/>
            <a:ext cx="7552182" cy="4531309"/>
          </a:xfrm>
          <a:prstGeom prst="rect">
            <a:avLst/>
          </a:prstGeom>
          <a:ln>
            <a:noFill/>
          </a:ln>
          <a:effectLst>
            <a:outerShdw blurRad="190500" algn="tl" rotWithShape="0">
              <a:srgbClr val="000000">
                <a:alpha val="70000"/>
              </a:srgbClr>
            </a:outerShdw>
          </a:effectLst>
        </p:spPr>
      </p:pic>
      <p:sp>
        <p:nvSpPr>
          <p:cNvPr id="6" name="TextBox 5"/>
          <p:cNvSpPr txBox="1"/>
          <p:nvPr/>
        </p:nvSpPr>
        <p:spPr>
          <a:xfrm>
            <a:off x="2200275" y="2331482"/>
            <a:ext cx="2238375" cy="369332"/>
          </a:xfrm>
          <a:prstGeom prst="rect">
            <a:avLst/>
          </a:prstGeom>
          <a:solidFill>
            <a:srgbClr val="4AA9C3"/>
          </a:solidFill>
          <a:ln w="28575">
            <a:solidFill>
              <a:schemeClr val="tx1"/>
            </a:solidFill>
          </a:ln>
        </p:spPr>
        <p:txBody>
          <a:bodyPr wrap="square" rtlCol="0">
            <a:spAutoFit/>
          </a:bodyPr>
          <a:lstStyle/>
          <a:p>
            <a:r>
              <a:rPr lang="en-US" dirty="0" smtClean="0"/>
              <a:t>Meta Description</a:t>
            </a:r>
            <a:endParaRPr lang="en-US" dirty="0"/>
          </a:p>
        </p:txBody>
      </p:sp>
      <p:sp>
        <p:nvSpPr>
          <p:cNvPr id="7" name="TextBox 6"/>
          <p:cNvSpPr txBox="1"/>
          <p:nvPr/>
        </p:nvSpPr>
        <p:spPr>
          <a:xfrm>
            <a:off x="2200271" y="2889766"/>
            <a:ext cx="2238375" cy="369332"/>
          </a:xfrm>
          <a:prstGeom prst="rect">
            <a:avLst/>
          </a:prstGeom>
          <a:solidFill>
            <a:srgbClr val="C0504D"/>
          </a:solidFill>
          <a:ln w="28575">
            <a:solidFill>
              <a:schemeClr val="tx1"/>
            </a:solidFill>
          </a:ln>
        </p:spPr>
        <p:txBody>
          <a:bodyPr wrap="square" rtlCol="0">
            <a:spAutoFit/>
          </a:bodyPr>
          <a:lstStyle/>
          <a:p>
            <a:r>
              <a:rPr lang="en-US" dirty="0" smtClean="0"/>
              <a:t>Meta Keywords</a:t>
            </a:r>
            <a:endParaRPr lang="en-US" dirty="0"/>
          </a:p>
        </p:txBody>
      </p:sp>
      <p:sp>
        <p:nvSpPr>
          <p:cNvPr id="8" name="TextBox 7"/>
          <p:cNvSpPr txBox="1"/>
          <p:nvPr/>
        </p:nvSpPr>
        <p:spPr>
          <a:xfrm>
            <a:off x="2200275" y="3430294"/>
            <a:ext cx="2238375" cy="369332"/>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n w="28575">
            <a:solidFill>
              <a:schemeClr val="tx1"/>
            </a:solidFill>
          </a:ln>
        </p:spPr>
        <p:txBody>
          <a:bodyPr wrap="square" rtlCol="0">
            <a:spAutoFit/>
          </a:bodyPr>
          <a:lstStyle/>
          <a:p>
            <a:r>
              <a:rPr lang="en-US" dirty="0" smtClean="0"/>
              <a:t>Title Tag</a:t>
            </a:r>
            <a:endParaRPr lang="en-US" dirty="0"/>
          </a:p>
        </p:txBody>
      </p:sp>
      <p:sp>
        <p:nvSpPr>
          <p:cNvPr id="9" name="TextBox 8"/>
          <p:cNvSpPr txBox="1"/>
          <p:nvPr/>
        </p:nvSpPr>
        <p:spPr>
          <a:xfrm>
            <a:off x="2200275" y="3971925"/>
            <a:ext cx="2238375" cy="369332"/>
          </a:xfrm>
          <a:prstGeom prst="rect">
            <a:avLst/>
          </a:prstGeom>
          <a:solidFill>
            <a:srgbClr val="7E629F"/>
          </a:solidFill>
          <a:ln w="28575">
            <a:solidFill>
              <a:schemeClr val="tx1"/>
            </a:solidFill>
          </a:ln>
        </p:spPr>
        <p:txBody>
          <a:bodyPr wrap="square" rtlCol="0">
            <a:spAutoFit/>
          </a:bodyPr>
          <a:lstStyle/>
          <a:p>
            <a:r>
              <a:rPr lang="en-US" dirty="0" smtClean="0"/>
              <a:t>Title</a:t>
            </a:r>
            <a:endParaRPr lang="en-US" dirty="0"/>
          </a:p>
        </p:txBody>
      </p:sp>
      <p:sp>
        <p:nvSpPr>
          <p:cNvPr id="10" name="Rectangle 9"/>
          <p:cNvSpPr/>
          <p:nvPr/>
        </p:nvSpPr>
        <p:spPr>
          <a:xfrm>
            <a:off x="879475" y="3074432"/>
            <a:ext cx="965200" cy="145018"/>
          </a:xfrm>
          <a:prstGeom prst="rect">
            <a:avLst/>
          </a:prstGeom>
          <a:noFill/>
          <a:ln w="12700">
            <a:solidFill>
              <a:srgbClr val="4AA9C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879475" y="3219450"/>
            <a:ext cx="965200" cy="133350"/>
          </a:xfrm>
          <a:prstGeom prst="rect">
            <a:avLst/>
          </a:prstGeom>
          <a:noFill/>
          <a:ln w="12700">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879475" y="3352800"/>
            <a:ext cx="965200" cy="136525"/>
          </a:xfrm>
          <a:prstGeom prst="rect">
            <a:avLst/>
          </a:prstGeom>
          <a:noFill/>
          <a:ln w="127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879475" y="3678976"/>
            <a:ext cx="1174750" cy="241300"/>
          </a:xfrm>
          <a:prstGeom prst="rect">
            <a:avLst/>
          </a:prstGeom>
          <a:noFill/>
          <a:ln w="12700">
            <a:solidFill>
              <a:schemeClr val="bg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Arrow Connector 18"/>
          <p:cNvCxnSpPr>
            <a:stCxn id="9" idx="1"/>
          </p:cNvCxnSpPr>
          <p:nvPr/>
        </p:nvCxnSpPr>
        <p:spPr>
          <a:xfrm flipH="1" flipV="1">
            <a:off x="1766888" y="3920276"/>
            <a:ext cx="433387" cy="236315"/>
          </a:xfrm>
          <a:prstGeom prst="straightConnector1">
            <a:avLst/>
          </a:prstGeom>
          <a:ln w="19050">
            <a:solidFill>
              <a:srgbClr val="7030A0"/>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8" idx="1"/>
          </p:cNvCxnSpPr>
          <p:nvPr/>
        </p:nvCxnSpPr>
        <p:spPr>
          <a:xfrm flipH="1" flipV="1">
            <a:off x="1844675" y="3430294"/>
            <a:ext cx="355600" cy="184666"/>
          </a:xfrm>
          <a:prstGeom prst="straightConnector1">
            <a:avLst/>
          </a:prstGeom>
          <a:ln w="19050">
            <a:solidFill>
              <a:srgbClr val="00B050"/>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7" idx="1"/>
          </p:cNvCxnSpPr>
          <p:nvPr/>
        </p:nvCxnSpPr>
        <p:spPr>
          <a:xfrm flipH="1">
            <a:off x="1844675" y="3074432"/>
            <a:ext cx="355596" cy="211693"/>
          </a:xfrm>
          <a:prstGeom prst="straightConnector1">
            <a:avLst/>
          </a:prstGeom>
          <a:ln w="19050">
            <a:solidFill>
              <a:srgbClr val="C0504D"/>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6" idx="1"/>
          </p:cNvCxnSpPr>
          <p:nvPr/>
        </p:nvCxnSpPr>
        <p:spPr>
          <a:xfrm flipH="1">
            <a:off x="1766888" y="2516148"/>
            <a:ext cx="433387" cy="558284"/>
          </a:xfrm>
          <a:prstGeom prst="straightConnector1">
            <a:avLst/>
          </a:prstGeom>
          <a:ln w="19050">
            <a:solidFill>
              <a:srgbClr val="4AA9C3"/>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6503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5754"/>
          </a:xfrm>
        </p:spPr>
        <p:txBody>
          <a:bodyPr>
            <a:normAutofit/>
          </a:bodyPr>
          <a:lstStyle/>
          <a:p>
            <a:pPr algn="l"/>
            <a:r>
              <a:rPr lang="en-US" dirty="0"/>
              <a:t>On Page </a:t>
            </a:r>
            <a:r>
              <a:rPr lang="en-US" dirty="0" smtClean="0"/>
              <a:t>SEO – Usability</a:t>
            </a:r>
            <a:endParaRPr lang="en-US" dirty="0"/>
          </a:p>
        </p:txBody>
      </p:sp>
      <p:sp>
        <p:nvSpPr>
          <p:cNvPr id="3" name="Content Placeholder 2"/>
          <p:cNvSpPr>
            <a:spLocks noGrp="1"/>
          </p:cNvSpPr>
          <p:nvPr>
            <p:ph idx="1"/>
          </p:nvPr>
        </p:nvSpPr>
        <p:spPr>
          <a:xfrm>
            <a:off x="457200" y="1227966"/>
            <a:ext cx="8174735" cy="4525963"/>
          </a:xfrm>
        </p:spPr>
        <p:txBody>
          <a:bodyPr>
            <a:normAutofit lnSpcReduction="10000"/>
          </a:bodyPr>
          <a:lstStyle/>
          <a:p>
            <a:pPr marL="0" indent="0" algn="ctr">
              <a:buNone/>
            </a:pPr>
            <a:r>
              <a:rPr lang="en-US" sz="2000" b="1" dirty="0" smtClean="0">
                <a:effectLst>
                  <a:outerShdw blurRad="38100" dist="38100" dir="2700000" algn="tl">
                    <a:srgbClr val="000000">
                      <a:alpha val="43137"/>
                    </a:srgbClr>
                  </a:outerShdw>
                </a:effectLst>
              </a:rPr>
              <a:t>Usability is a reference to how easy it is for a user to accomplish what she wants on a website.</a:t>
            </a:r>
          </a:p>
          <a:p>
            <a:pPr marL="0" indent="0">
              <a:buNone/>
            </a:pPr>
            <a:endParaRPr lang="en-US" sz="2000" b="1" dirty="0"/>
          </a:p>
          <a:p>
            <a:pPr marL="0" indent="0">
              <a:buNone/>
            </a:pPr>
            <a:r>
              <a:rPr lang="en-US" sz="2000" b="1" dirty="0">
                <a:effectLst>
                  <a:outerShdw blurRad="38100" dist="38100" dir="2700000" algn="tl">
                    <a:srgbClr val="000000">
                      <a:alpha val="43137"/>
                    </a:srgbClr>
                  </a:outerShdw>
                </a:effectLst>
              </a:rPr>
              <a:t>1</a:t>
            </a:r>
            <a:r>
              <a:rPr lang="en-US" sz="2000" b="1" dirty="0" smtClean="0">
                <a:effectLst>
                  <a:outerShdw blurRad="38100" dist="38100" dir="2700000" algn="tl">
                    <a:srgbClr val="000000">
                      <a:alpha val="43137"/>
                    </a:srgbClr>
                  </a:outerShdw>
                </a:effectLst>
              </a:rPr>
              <a:t>. Image Alt Text:</a:t>
            </a:r>
          </a:p>
          <a:p>
            <a:pPr marL="0" indent="0">
              <a:buNone/>
            </a:pPr>
            <a:r>
              <a:rPr lang="en-US" sz="2000" dirty="0" smtClean="0"/>
              <a:t>A place where you can provide more information about what is in the image and where you can target keywords.</a:t>
            </a:r>
          </a:p>
          <a:p>
            <a:pPr marL="0" indent="0">
              <a:buNone/>
            </a:pPr>
            <a:endParaRPr lang="en-US" sz="2000" dirty="0"/>
          </a:p>
          <a:p>
            <a:pPr marL="0" indent="0">
              <a:buNone/>
            </a:pPr>
            <a:r>
              <a:rPr lang="en-US" sz="2000" b="1" dirty="0">
                <a:effectLst>
                  <a:outerShdw blurRad="38100" dist="38100" dir="2700000" algn="tl">
                    <a:srgbClr val="000000">
                      <a:alpha val="43137"/>
                    </a:srgbClr>
                  </a:outerShdw>
                </a:effectLst>
              </a:rPr>
              <a:t>2</a:t>
            </a:r>
            <a:r>
              <a:rPr lang="en-US" sz="2000" b="1" dirty="0" smtClean="0">
                <a:effectLst>
                  <a:outerShdw blurRad="38100" dist="38100" dir="2700000" algn="tl">
                    <a:srgbClr val="000000">
                      <a:alpha val="43137"/>
                    </a:srgbClr>
                  </a:outerShdw>
                </a:effectLst>
              </a:rPr>
              <a:t>. File Names:</a:t>
            </a:r>
          </a:p>
          <a:p>
            <a:pPr marL="0" indent="0">
              <a:buNone/>
            </a:pPr>
            <a:r>
              <a:rPr lang="en-US" sz="2000" dirty="0" smtClean="0"/>
              <a:t>Search engines look at the filename to see whether it provides clues to the content of the file. </a:t>
            </a:r>
          </a:p>
          <a:p>
            <a:pPr marL="0" indent="0">
              <a:buNone/>
            </a:pPr>
            <a:endParaRPr lang="en-US" sz="2000" dirty="0"/>
          </a:p>
          <a:p>
            <a:pPr marL="0" indent="0">
              <a:buNone/>
            </a:pPr>
            <a:r>
              <a:rPr lang="en-US" sz="2000" b="1" dirty="0" smtClean="0">
                <a:effectLst>
                  <a:outerShdw blurRad="38100" dist="38100" dir="2700000" algn="tl">
                    <a:srgbClr val="000000">
                      <a:alpha val="43137"/>
                    </a:srgbClr>
                  </a:outerShdw>
                </a:effectLst>
              </a:rPr>
              <a:t>3. Media Description:</a:t>
            </a:r>
          </a:p>
          <a:p>
            <a:pPr marL="0" indent="0">
              <a:buNone/>
            </a:pPr>
            <a:r>
              <a:rPr lang="en-US" sz="2000" dirty="0" smtClean="0"/>
              <a:t>A description helps the user and search engines better understand the content contained in your video, animation, etc.</a:t>
            </a:r>
            <a:endParaRPr lang="en-US" sz="2000" dirty="0"/>
          </a:p>
          <a:p>
            <a:pPr marL="0" indent="0">
              <a:buNone/>
            </a:pPr>
            <a:endParaRPr lang="en-US" sz="2000"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1545290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5754"/>
          </a:xfrm>
        </p:spPr>
        <p:txBody>
          <a:bodyPr>
            <a:normAutofit/>
          </a:bodyPr>
          <a:lstStyle/>
          <a:p>
            <a:pPr algn="l"/>
            <a:r>
              <a:rPr lang="en-US" dirty="0"/>
              <a:t>On Page </a:t>
            </a:r>
            <a:r>
              <a:rPr lang="en-US" dirty="0" smtClean="0"/>
              <a:t>SEO – Usability</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0832" y="1093786"/>
            <a:ext cx="3571104" cy="3097214"/>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285" y="2493959"/>
            <a:ext cx="4636643" cy="3086102"/>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850" y="5072233"/>
            <a:ext cx="8362950" cy="507828"/>
          </a:xfrm>
          <a:prstGeom prst="rect">
            <a:avLst/>
          </a:prstGeom>
        </p:spPr>
      </p:pic>
      <p:sp>
        <p:nvSpPr>
          <p:cNvPr id="9" name="TextBox 8"/>
          <p:cNvSpPr txBox="1"/>
          <p:nvPr/>
        </p:nvSpPr>
        <p:spPr>
          <a:xfrm>
            <a:off x="276226" y="2238375"/>
            <a:ext cx="2705100" cy="369332"/>
          </a:xfrm>
          <a:prstGeom prst="rect">
            <a:avLst/>
          </a:prstGeom>
          <a:solidFill>
            <a:srgbClr val="4AA9C3"/>
          </a:solidFill>
          <a:ln w="28575">
            <a:solidFill>
              <a:schemeClr val="tx1"/>
            </a:solidFill>
          </a:ln>
        </p:spPr>
        <p:txBody>
          <a:bodyPr wrap="square" rtlCol="0">
            <a:spAutoFit/>
          </a:bodyPr>
          <a:lstStyle/>
          <a:p>
            <a:r>
              <a:rPr lang="en-US" dirty="0" smtClean="0"/>
              <a:t>Image Alt Text &amp; File Name</a:t>
            </a:r>
            <a:endParaRPr lang="en-US" dirty="0"/>
          </a:p>
        </p:txBody>
      </p:sp>
      <p:sp>
        <p:nvSpPr>
          <p:cNvPr id="10" name="TextBox 9"/>
          <p:cNvSpPr txBox="1"/>
          <p:nvPr/>
        </p:nvSpPr>
        <p:spPr>
          <a:xfrm>
            <a:off x="4984927" y="971550"/>
            <a:ext cx="1939747" cy="369332"/>
          </a:xfrm>
          <a:prstGeom prst="rect">
            <a:avLst/>
          </a:prstGeom>
          <a:solidFill>
            <a:srgbClr val="4AA9C3"/>
          </a:solidFill>
          <a:ln w="28575">
            <a:solidFill>
              <a:schemeClr val="tx1"/>
            </a:solidFill>
          </a:ln>
        </p:spPr>
        <p:txBody>
          <a:bodyPr wrap="square" rtlCol="0">
            <a:spAutoFit/>
          </a:bodyPr>
          <a:lstStyle/>
          <a:p>
            <a:r>
              <a:rPr lang="en-US" dirty="0" smtClean="0"/>
              <a:t>Media Description</a:t>
            </a:r>
            <a:endParaRPr lang="en-US" dirty="0"/>
          </a:p>
        </p:txBody>
      </p:sp>
      <p:sp>
        <p:nvSpPr>
          <p:cNvPr id="3" name="TextBox 2"/>
          <p:cNvSpPr txBox="1"/>
          <p:nvPr/>
        </p:nvSpPr>
        <p:spPr>
          <a:xfrm>
            <a:off x="2698632" y="6048375"/>
            <a:ext cx="4724400" cy="646331"/>
          </a:xfrm>
          <a:prstGeom prst="rect">
            <a:avLst/>
          </a:prstGeom>
          <a:noFill/>
        </p:spPr>
        <p:txBody>
          <a:bodyPr wrap="square" rtlCol="0">
            <a:spAutoFit/>
          </a:bodyPr>
          <a:lstStyle/>
          <a:p>
            <a:r>
              <a:rPr lang="en-US" dirty="0"/>
              <a:t>Examples from: </a:t>
            </a:r>
            <a:r>
              <a:rPr lang="en-US" dirty="0">
                <a:hlinkClick r:id="rId6"/>
              </a:rPr>
              <a:t>http://www.seomoz.org</a:t>
            </a:r>
            <a:r>
              <a:rPr lang="en-US" dirty="0"/>
              <a:t> </a:t>
            </a:r>
          </a:p>
          <a:p>
            <a:endParaRPr lang="en-US" dirty="0"/>
          </a:p>
        </p:txBody>
      </p:sp>
    </p:spTree>
    <p:extLst>
      <p:ext uri="{BB962C8B-B14F-4D97-AF65-F5344CB8AC3E}">
        <p14:creationId xmlns:p14="http://schemas.microsoft.com/office/powerpoint/2010/main" val="3151719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5754"/>
          </a:xfrm>
        </p:spPr>
        <p:txBody>
          <a:bodyPr>
            <a:normAutofit/>
          </a:bodyPr>
          <a:lstStyle/>
          <a:p>
            <a:pPr algn="l"/>
            <a:r>
              <a:rPr lang="en-US" dirty="0"/>
              <a:t>On Page </a:t>
            </a:r>
            <a:r>
              <a:rPr lang="en-US" dirty="0" smtClean="0"/>
              <a:t>SEO – Usability</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1194718"/>
            <a:ext cx="3952875" cy="2401127"/>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2862005"/>
            <a:ext cx="4434069" cy="3071795"/>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8550" y="2099146"/>
            <a:ext cx="921473" cy="762859"/>
          </a:xfrm>
          <a:prstGeom prst="rect">
            <a:avLst/>
          </a:prstGeom>
          <a:ln>
            <a:noFill/>
          </a:ln>
          <a:effectLst>
            <a:outerShdw blurRad="190500" algn="tl" rotWithShape="0">
              <a:srgbClr val="000000">
                <a:alpha val="70000"/>
              </a:srgbClr>
            </a:outerShdw>
          </a:effectLst>
        </p:spPr>
      </p:pic>
      <p:sp>
        <p:nvSpPr>
          <p:cNvPr id="18" name="Freeform 17"/>
          <p:cNvSpPr/>
          <p:nvPr/>
        </p:nvSpPr>
        <p:spPr>
          <a:xfrm>
            <a:off x="2368549" y="1695922"/>
            <a:ext cx="1265599" cy="403225"/>
          </a:xfrm>
          <a:custGeom>
            <a:avLst/>
            <a:gdLst>
              <a:gd name="connsiteX0" fmla="*/ 0 w 1257300"/>
              <a:gd name="connsiteY0" fmla="*/ 403225 h 403225"/>
              <a:gd name="connsiteX1" fmla="*/ 908050 w 1257300"/>
              <a:gd name="connsiteY1" fmla="*/ 400050 h 403225"/>
              <a:gd name="connsiteX2" fmla="*/ 1257300 w 1257300"/>
              <a:gd name="connsiteY2" fmla="*/ 0 h 403225"/>
              <a:gd name="connsiteX3" fmla="*/ 1098550 w 1257300"/>
              <a:gd name="connsiteY3" fmla="*/ 0 h 403225"/>
              <a:gd name="connsiteX4" fmla="*/ 0 w 1257300"/>
              <a:gd name="connsiteY4" fmla="*/ 403225 h 40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300" h="403225">
                <a:moveTo>
                  <a:pt x="0" y="403225"/>
                </a:moveTo>
                <a:lnTo>
                  <a:pt x="908050" y="400050"/>
                </a:lnTo>
                <a:lnTo>
                  <a:pt x="1257300" y="0"/>
                </a:lnTo>
                <a:lnTo>
                  <a:pt x="1098550" y="0"/>
                </a:lnTo>
                <a:lnTo>
                  <a:pt x="0" y="403225"/>
                </a:lnTo>
                <a:close/>
              </a:path>
            </a:pathLst>
          </a:custGeom>
          <a:solidFill>
            <a:schemeClr val="tx1">
              <a:lumMod val="85000"/>
              <a:alpha val="5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a:stCxn id="18" idx="0"/>
            <a:endCxn id="18" idx="3"/>
          </p:cNvCxnSpPr>
          <p:nvPr/>
        </p:nvCxnSpPr>
        <p:spPr>
          <a:xfrm flipV="1">
            <a:off x="2368549" y="1695922"/>
            <a:ext cx="1105801" cy="403225"/>
          </a:xfrm>
          <a:prstGeom prst="line">
            <a:avLst/>
          </a:prstGeom>
          <a:ln w="9525">
            <a:solidFill>
              <a:schemeClr val="tx1">
                <a:lumMod val="75000"/>
              </a:schemeClr>
            </a:solidFill>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3284899" y="1699097"/>
            <a:ext cx="349250" cy="400050"/>
          </a:xfrm>
          <a:prstGeom prst="line">
            <a:avLst/>
          </a:prstGeom>
          <a:ln w="9525">
            <a:solidFill>
              <a:schemeClr val="tx1">
                <a:lumMod val="75000"/>
              </a:schemeClr>
            </a:solidFill>
          </a:ln>
        </p:spPr>
        <p:style>
          <a:lnRef idx="2">
            <a:schemeClr val="accent1"/>
          </a:lnRef>
          <a:fillRef idx="0">
            <a:schemeClr val="accent1"/>
          </a:fillRef>
          <a:effectRef idx="1">
            <a:schemeClr val="accent1"/>
          </a:effectRef>
          <a:fontRef idx="minor">
            <a:schemeClr val="tx1"/>
          </a:fontRef>
        </p:style>
      </p:cxnSp>
      <p:sp>
        <p:nvSpPr>
          <p:cNvPr id="27" name="Freeform 26"/>
          <p:cNvSpPr/>
          <p:nvPr/>
        </p:nvSpPr>
        <p:spPr>
          <a:xfrm>
            <a:off x="3286125" y="1697831"/>
            <a:ext cx="352425" cy="1162050"/>
          </a:xfrm>
          <a:custGeom>
            <a:avLst/>
            <a:gdLst>
              <a:gd name="connsiteX0" fmla="*/ 0 w 352425"/>
              <a:gd name="connsiteY0" fmla="*/ 407194 h 1162050"/>
              <a:gd name="connsiteX1" fmla="*/ 4763 w 352425"/>
              <a:gd name="connsiteY1" fmla="*/ 1162050 h 1162050"/>
              <a:gd name="connsiteX2" fmla="*/ 352425 w 352425"/>
              <a:gd name="connsiteY2" fmla="*/ 126207 h 1162050"/>
              <a:gd name="connsiteX3" fmla="*/ 350044 w 352425"/>
              <a:gd name="connsiteY3" fmla="*/ 0 h 1162050"/>
              <a:gd name="connsiteX4" fmla="*/ 0 w 352425"/>
              <a:gd name="connsiteY4" fmla="*/ 407194 h 116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 h="1162050">
                <a:moveTo>
                  <a:pt x="0" y="407194"/>
                </a:moveTo>
                <a:cubicBezTo>
                  <a:pt x="1588" y="658813"/>
                  <a:pt x="3175" y="910431"/>
                  <a:pt x="4763" y="1162050"/>
                </a:cubicBezTo>
                <a:lnTo>
                  <a:pt x="352425" y="126207"/>
                </a:lnTo>
                <a:cubicBezTo>
                  <a:pt x="351631" y="84138"/>
                  <a:pt x="350838" y="42069"/>
                  <a:pt x="350044" y="0"/>
                </a:cubicBezTo>
                <a:lnTo>
                  <a:pt x="0" y="407194"/>
                </a:lnTo>
                <a:close/>
              </a:path>
            </a:pathLst>
          </a:custGeom>
          <a:solidFill>
            <a:schemeClr val="tx1">
              <a:lumMod val="85000"/>
              <a:alpha val="5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p:cNvCxnSpPr>
            <a:stCxn id="27" idx="1"/>
            <a:endCxn id="27" idx="2"/>
          </p:cNvCxnSpPr>
          <p:nvPr/>
        </p:nvCxnSpPr>
        <p:spPr>
          <a:xfrm flipV="1">
            <a:off x="3290888" y="1824038"/>
            <a:ext cx="347662" cy="1035843"/>
          </a:xfrm>
          <a:prstGeom prst="line">
            <a:avLst/>
          </a:prstGeom>
          <a:ln w="9525">
            <a:solidFill>
              <a:schemeClr val="tx1">
                <a:lumMod val="75000"/>
              </a:schemeClr>
            </a:solidFill>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5676900" y="4438650"/>
            <a:ext cx="2670175" cy="234950"/>
          </a:xfrm>
          <a:prstGeom prst="rect">
            <a:avLst/>
          </a:prstGeom>
          <a:noFill/>
          <a:ln w="28575">
            <a:solidFill>
              <a:srgbClr val="4AA9C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5676900" y="4019550"/>
            <a:ext cx="1755775" cy="225425"/>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190500" y="3870960"/>
            <a:ext cx="3952875" cy="1200329"/>
          </a:xfrm>
          <a:prstGeom prst="rect">
            <a:avLst/>
          </a:prstGeom>
          <a:solidFill>
            <a:srgbClr val="C0504D"/>
          </a:solidFill>
          <a:ln w="38100">
            <a:solidFill>
              <a:schemeClr val="tx1"/>
            </a:solidFill>
          </a:ln>
        </p:spPr>
        <p:txBody>
          <a:bodyPr wrap="square" rtlCol="0">
            <a:spAutoFit/>
          </a:bodyPr>
          <a:lstStyle/>
          <a:p>
            <a:r>
              <a:rPr lang="en-US" dirty="0" smtClean="0"/>
              <a:t>While the image is selected in the ‘Edit Text’ window (indicated by the white boxes);  click the Insert/Edit Image button in the toolbar.</a:t>
            </a:r>
            <a:endParaRPr lang="en-US" dirty="0"/>
          </a:p>
        </p:txBody>
      </p:sp>
      <p:cxnSp>
        <p:nvCxnSpPr>
          <p:cNvPr id="35" name="Straight Arrow Connector 34"/>
          <p:cNvCxnSpPr/>
          <p:nvPr/>
        </p:nvCxnSpPr>
        <p:spPr>
          <a:xfrm flipH="1" flipV="1">
            <a:off x="891540" y="2862005"/>
            <a:ext cx="129540" cy="1008955"/>
          </a:xfrm>
          <a:prstGeom prst="straightConnector1">
            <a:avLst/>
          </a:prstGeom>
          <a:ln w="28575">
            <a:solidFill>
              <a:srgbClr val="C0504D"/>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endCxn id="9" idx="2"/>
          </p:cNvCxnSpPr>
          <p:nvPr/>
        </p:nvCxnSpPr>
        <p:spPr>
          <a:xfrm flipV="1">
            <a:off x="2697480" y="2862005"/>
            <a:ext cx="131807" cy="1008955"/>
          </a:xfrm>
          <a:prstGeom prst="straightConnector1">
            <a:avLst/>
          </a:prstGeom>
          <a:ln w="28575">
            <a:solidFill>
              <a:srgbClr val="C0504D"/>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4343400" y="2432980"/>
            <a:ext cx="2293620" cy="369332"/>
          </a:xfrm>
          <a:prstGeom prst="rect">
            <a:avLst/>
          </a:prstGeom>
          <a:solidFill>
            <a:srgbClr val="4AA9C3"/>
          </a:solidFill>
          <a:ln w="38100">
            <a:solidFill>
              <a:schemeClr val="tx1"/>
            </a:solidFill>
          </a:ln>
        </p:spPr>
        <p:txBody>
          <a:bodyPr wrap="square" rtlCol="0">
            <a:spAutoFit/>
          </a:bodyPr>
          <a:lstStyle/>
          <a:p>
            <a:r>
              <a:rPr lang="en-US" dirty="0" smtClean="0"/>
              <a:t>Image Alternative Text</a:t>
            </a:r>
            <a:endParaRPr lang="en-US" dirty="0"/>
          </a:p>
        </p:txBody>
      </p:sp>
      <p:sp>
        <p:nvSpPr>
          <p:cNvPr id="39" name="TextBox 38"/>
          <p:cNvSpPr txBox="1"/>
          <p:nvPr/>
        </p:nvSpPr>
        <p:spPr>
          <a:xfrm>
            <a:off x="6554787" y="1824038"/>
            <a:ext cx="2222682" cy="369332"/>
          </a:xfrm>
          <a:prstGeom prst="rect">
            <a:avLst/>
          </a:prstGeom>
          <a:solidFill>
            <a:srgbClr val="00B050"/>
          </a:solidFill>
          <a:ln w="38100">
            <a:solidFill>
              <a:schemeClr val="tx1"/>
            </a:solidFill>
          </a:ln>
        </p:spPr>
        <p:txBody>
          <a:bodyPr wrap="square" rtlCol="0">
            <a:spAutoFit/>
          </a:bodyPr>
          <a:lstStyle/>
          <a:p>
            <a:r>
              <a:rPr lang="en-US" dirty="0" smtClean="0"/>
              <a:t>File Name</a:t>
            </a:r>
            <a:endParaRPr lang="en-US" dirty="0"/>
          </a:p>
        </p:txBody>
      </p:sp>
      <p:cxnSp>
        <p:nvCxnSpPr>
          <p:cNvPr id="41" name="Straight Arrow Connector 40"/>
          <p:cNvCxnSpPr/>
          <p:nvPr/>
        </p:nvCxnSpPr>
        <p:spPr>
          <a:xfrm flipH="1">
            <a:off x="7216140" y="2193370"/>
            <a:ext cx="876300" cy="1826180"/>
          </a:xfrm>
          <a:prstGeom prst="straightConnector1">
            <a:avLst/>
          </a:prstGeom>
          <a:ln w="28575">
            <a:solidFill>
              <a:srgbClr val="00B050"/>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4709160" y="2802312"/>
            <a:ext cx="967740" cy="1753813"/>
          </a:xfrm>
          <a:prstGeom prst="straightConnector1">
            <a:avLst/>
          </a:prstGeom>
          <a:ln w="28575">
            <a:solidFill>
              <a:srgbClr val="4AA9C3"/>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058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5754"/>
          </a:xfrm>
        </p:spPr>
        <p:txBody>
          <a:bodyPr>
            <a:normAutofit/>
          </a:bodyPr>
          <a:lstStyle/>
          <a:p>
            <a:pPr algn="l"/>
            <a:r>
              <a:rPr lang="en-US" dirty="0" smtClean="0"/>
              <a:t>Organic vs. Paid Search</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673271" y="1084331"/>
            <a:ext cx="7013529" cy="4859963"/>
          </a:xfrm>
          <a:prstGeom prst="rect">
            <a:avLst/>
          </a:prstGeom>
          <a:ln>
            <a:noFill/>
          </a:ln>
          <a:effectLst>
            <a:outerShdw blurRad="190500" algn="tl" rotWithShape="0">
              <a:srgbClr val="000000">
                <a:alpha val="70000"/>
              </a:srgbClr>
            </a:outerShdw>
          </a:effectLst>
        </p:spPr>
      </p:pic>
      <p:sp>
        <p:nvSpPr>
          <p:cNvPr id="9" name="TextBox 8"/>
          <p:cNvSpPr txBox="1"/>
          <p:nvPr/>
        </p:nvSpPr>
        <p:spPr>
          <a:xfrm>
            <a:off x="598810" y="1637493"/>
            <a:ext cx="2629912" cy="707886"/>
          </a:xfrm>
          <a:prstGeom prst="rect">
            <a:avLst/>
          </a:prstGeom>
          <a:solidFill>
            <a:srgbClr val="4AA9C3"/>
          </a:solidFill>
          <a:ln w="285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2000" dirty="0" smtClean="0"/>
              <a:t>“Paid” Search </a:t>
            </a:r>
            <a:r>
              <a:rPr lang="en-US" sz="2000" dirty="0" err="1" smtClean="0"/>
              <a:t>Adwords</a:t>
            </a:r>
            <a:r>
              <a:rPr lang="en-US" sz="2000" dirty="0" smtClean="0"/>
              <a:t/>
            </a:r>
            <a:br>
              <a:rPr lang="en-US" sz="2000" dirty="0" smtClean="0"/>
            </a:br>
            <a:r>
              <a:rPr lang="en-US" sz="2000" dirty="0" smtClean="0"/>
              <a:t>~20% of Clicks</a:t>
            </a:r>
            <a:endParaRPr lang="en-US" sz="2000" dirty="0"/>
          </a:p>
        </p:txBody>
      </p:sp>
      <p:sp>
        <p:nvSpPr>
          <p:cNvPr id="10" name="TextBox 9"/>
          <p:cNvSpPr txBox="1"/>
          <p:nvPr/>
        </p:nvSpPr>
        <p:spPr>
          <a:xfrm>
            <a:off x="598810" y="3777948"/>
            <a:ext cx="2629912" cy="646331"/>
          </a:xfrm>
          <a:prstGeom prst="rect">
            <a:avLst/>
          </a:prstGeom>
          <a:solidFill>
            <a:srgbClr val="C0504D"/>
          </a:solidFill>
          <a:ln w="28575">
            <a:solidFill>
              <a:schemeClr val="tx1">
                <a:lumMod val="95000"/>
              </a:schemeClr>
            </a:solidFill>
          </a:ln>
          <a:effectLst>
            <a:outerShdw blurRad="50800" dist="38100" dir="2700000" algn="tl" rotWithShape="0">
              <a:prstClr val="black">
                <a:alpha val="40000"/>
              </a:prstClr>
            </a:outerShdw>
          </a:effectLst>
        </p:spPr>
        <p:txBody>
          <a:bodyPr wrap="square" rtlCol="0">
            <a:spAutoFit/>
          </a:bodyPr>
          <a:lstStyle/>
          <a:p>
            <a:pPr algn="ctr"/>
            <a:r>
              <a:rPr lang="en-US" dirty="0" smtClean="0"/>
              <a:t>Organic Search</a:t>
            </a:r>
            <a:br>
              <a:rPr lang="en-US" dirty="0" smtClean="0"/>
            </a:br>
            <a:r>
              <a:rPr lang="en-US" dirty="0" smtClean="0"/>
              <a:t>~80% of Clicks</a:t>
            </a:r>
            <a:endParaRPr lang="en-US" dirty="0"/>
          </a:p>
        </p:txBody>
      </p:sp>
    </p:spTree>
    <p:extLst>
      <p:ext uri="{BB962C8B-B14F-4D97-AF65-F5344CB8AC3E}">
        <p14:creationId xmlns:p14="http://schemas.microsoft.com/office/powerpoint/2010/main" val="28773676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5754"/>
          </a:xfrm>
        </p:spPr>
        <p:txBody>
          <a:bodyPr>
            <a:normAutofit/>
          </a:bodyPr>
          <a:lstStyle/>
          <a:p>
            <a:pPr algn="l"/>
            <a:r>
              <a:rPr lang="en-US" dirty="0"/>
              <a:t>On Page </a:t>
            </a:r>
            <a:r>
              <a:rPr lang="en-US" dirty="0" smtClean="0"/>
              <a:t>SEO – Structure</a:t>
            </a:r>
            <a:endParaRPr lang="en-US" dirty="0"/>
          </a:p>
        </p:txBody>
      </p:sp>
      <p:sp>
        <p:nvSpPr>
          <p:cNvPr id="3" name="Content Placeholder 2"/>
          <p:cNvSpPr>
            <a:spLocks noGrp="1"/>
          </p:cNvSpPr>
          <p:nvPr>
            <p:ph idx="1"/>
          </p:nvPr>
        </p:nvSpPr>
        <p:spPr>
          <a:xfrm>
            <a:off x="457200" y="1227966"/>
            <a:ext cx="8174735" cy="4525963"/>
          </a:xfrm>
        </p:spPr>
        <p:txBody>
          <a:bodyPr>
            <a:normAutofit fontScale="92500"/>
          </a:bodyPr>
          <a:lstStyle/>
          <a:p>
            <a:pPr marL="0" indent="0">
              <a:buNone/>
            </a:pPr>
            <a:r>
              <a:rPr lang="en-US" sz="2000" b="1" dirty="0" smtClean="0">
                <a:effectLst>
                  <a:outerShdw blurRad="38100" dist="38100" dir="2700000" algn="tl">
                    <a:srgbClr val="000000">
                      <a:alpha val="43137"/>
                    </a:srgbClr>
                  </a:outerShdw>
                </a:effectLst>
              </a:rPr>
              <a:t>1. URL’s:</a:t>
            </a:r>
          </a:p>
          <a:p>
            <a:pPr marL="0" indent="0">
              <a:buNone/>
            </a:pPr>
            <a:r>
              <a:rPr lang="en-US" sz="2000" dirty="0" smtClean="0"/>
              <a:t>Keeping your URL’s short and descriptive of your content will improve the user experience and lead to better crawling of your website by search engines. </a:t>
            </a:r>
            <a:r>
              <a:rPr lang="en-US" sz="1400" i="1" dirty="0" smtClean="0"/>
              <a:t>(Currently there is no way to change the URL in </a:t>
            </a:r>
            <a:r>
              <a:rPr lang="en-US" sz="1400" i="1" dirty="0" err="1" smtClean="0"/>
              <a:t>OpenText</a:t>
            </a:r>
            <a:r>
              <a:rPr lang="en-US" sz="1400" i="1" dirty="0" smtClean="0"/>
              <a:t>)</a:t>
            </a:r>
            <a:r>
              <a:rPr lang="en-US" sz="2000" dirty="0" smtClean="0"/>
              <a:t/>
            </a:r>
            <a:br>
              <a:rPr lang="en-US" sz="2000" dirty="0" smtClean="0"/>
            </a:br>
            <a:endParaRPr lang="en-US" sz="2000" dirty="0"/>
          </a:p>
          <a:p>
            <a:pPr marL="0" indent="0">
              <a:buNone/>
            </a:pPr>
            <a:r>
              <a:rPr lang="en-US" sz="2000" b="1" dirty="0">
                <a:effectLst>
                  <a:outerShdw blurRad="38100" dist="38100" dir="2700000" algn="tl">
                    <a:srgbClr val="000000">
                      <a:alpha val="43137"/>
                    </a:srgbClr>
                  </a:outerShdw>
                </a:effectLst>
              </a:rPr>
              <a:t>2</a:t>
            </a:r>
            <a:r>
              <a:rPr lang="en-US" sz="2000" b="1" dirty="0" smtClean="0">
                <a:effectLst>
                  <a:outerShdw blurRad="38100" dist="38100" dir="2700000" algn="tl">
                    <a:srgbClr val="000000">
                      <a:alpha val="43137"/>
                    </a:srgbClr>
                  </a:outerShdw>
                </a:effectLst>
              </a:rPr>
              <a:t>. Subdomains:</a:t>
            </a:r>
          </a:p>
          <a:p>
            <a:pPr marL="0" indent="0">
              <a:buNone/>
            </a:pPr>
            <a:r>
              <a:rPr lang="en-US" sz="2000" dirty="0" smtClean="0"/>
              <a:t>A subdomain can look more authoritative to users and provide a reasonable choice to include keywords in the URL.  </a:t>
            </a:r>
            <a:r>
              <a:rPr lang="en-US" sz="2000" u="sng" dirty="0" smtClean="0"/>
              <a:t>Unfortunately, they have the potential to be treated separately from the primary domain when it comes to trust value.</a:t>
            </a:r>
          </a:p>
          <a:p>
            <a:pPr marL="0" indent="0">
              <a:buNone/>
            </a:pPr>
            <a:endParaRPr lang="en-US" sz="2000" dirty="0"/>
          </a:p>
          <a:p>
            <a:pPr marL="0" indent="0">
              <a:buNone/>
            </a:pPr>
            <a:r>
              <a:rPr lang="en-US" sz="2000" b="1" dirty="0" smtClean="0">
                <a:effectLst>
                  <a:outerShdw blurRad="38100" dist="38100" dir="2700000" algn="tl">
                    <a:srgbClr val="000000">
                      <a:alpha val="43137"/>
                    </a:srgbClr>
                  </a:outerShdw>
                </a:effectLst>
              </a:rPr>
              <a:t>3. Navigation:</a:t>
            </a:r>
          </a:p>
          <a:p>
            <a:pPr marL="0" indent="0">
              <a:buNone/>
            </a:pPr>
            <a:r>
              <a:rPr lang="en-US" sz="2000" dirty="0" smtClean="0"/>
              <a:t>Ordering your navigation in a logical and concise manner will assist the user (they will find the site easier to use) and search engines award greater ranking based on increased subject relevance.</a:t>
            </a:r>
            <a:endParaRPr lang="en-US" sz="2000"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1230426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1" name="Straight Connector 100"/>
          <p:cNvCxnSpPr/>
          <p:nvPr/>
        </p:nvCxnSpPr>
        <p:spPr>
          <a:xfrm>
            <a:off x="7031730" y="5694076"/>
            <a:ext cx="292606" cy="340964"/>
          </a:xfrm>
          <a:prstGeom prst="line">
            <a:avLst/>
          </a:prstGeom>
          <a:ln>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a:stCxn id="40" idx="0"/>
            <a:endCxn id="41" idx="2"/>
          </p:cNvCxnSpPr>
          <p:nvPr/>
        </p:nvCxnSpPr>
        <p:spPr>
          <a:xfrm flipH="1">
            <a:off x="6833610" y="5694076"/>
            <a:ext cx="2" cy="208653"/>
          </a:xfrm>
          <a:prstGeom prst="line">
            <a:avLst/>
          </a:prstGeom>
          <a:ln>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39" idx="0"/>
            <a:endCxn id="43" idx="2"/>
          </p:cNvCxnSpPr>
          <p:nvPr/>
        </p:nvCxnSpPr>
        <p:spPr>
          <a:xfrm flipH="1">
            <a:off x="6353546" y="5694076"/>
            <a:ext cx="2" cy="208652"/>
          </a:xfrm>
          <a:prstGeom prst="line">
            <a:avLst/>
          </a:prstGeom>
          <a:ln>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a:stCxn id="37" idx="0"/>
            <a:endCxn id="40" idx="2"/>
          </p:cNvCxnSpPr>
          <p:nvPr/>
        </p:nvCxnSpPr>
        <p:spPr>
          <a:xfrm>
            <a:off x="6833612" y="5005366"/>
            <a:ext cx="0" cy="202965"/>
          </a:xfrm>
          <a:prstGeom prst="line">
            <a:avLst/>
          </a:prstGeom>
          <a:ln>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a:stCxn id="36" idx="0"/>
            <a:endCxn id="39" idx="2"/>
          </p:cNvCxnSpPr>
          <p:nvPr/>
        </p:nvCxnSpPr>
        <p:spPr>
          <a:xfrm flipH="1">
            <a:off x="6353548" y="5005366"/>
            <a:ext cx="2" cy="202965"/>
          </a:xfrm>
          <a:prstGeom prst="line">
            <a:avLst/>
          </a:prstGeom>
          <a:ln>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a:endCxn id="45" idx="2"/>
          </p:cNvCxnSpPr>
          <p:nvPr/>
        </p:nvCxnSpPr>
        <p:spPr>
          <a:xfrm>
            <a:off x="7522455" y="4299724"/>
            <a:ext cx="286519" cy="219897"/>
          </a:xfrm>
          <a:prstGeom prst="line">
            <a:avLst/>
          </a:prstGeom>
          <a:ln>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a:stCxn id="44" idx="0"/>
            <a:endCxn id="38" idx="2"/>
          </p:cNvCxnSpPr>
          <p:nvPr/>
        </p:nvCxnSpPr>
        <p:spPr>
          <a:xfrm flipH="1">
            <a:off x="7324335" y="4290174"/>
            <a:ext cx="1" cy="229447"/>
          </a:xfrm>
          <a:prstGeom prst="line">
            <a:avLst/>
          </a:prstGeom>
          <a:ln>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a:stCxn id="35" idx="0"/>
            <a:endCxn id="37" idx="2"/>
          </p:cNvCxnSpPr>
          <p:nvPr/>
        </p:nvCxnSpPr>
        <p:spPr>
          <a:xfrm>
            <a:off x="6833612" y="4299724"/>
            <a:ext cx="0" cy="219897"/>
          </a:xfrm>
          <a:prstGeom prst="line">
            <a:avLst/>
          </a:prstGeom>
          <a:ln>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a:stCxn id="34" idx="0"/>
            <a:endCxn id="36" idx="2"/>
          </p:cNvCxnSpPr>
          <p:nvPr/>
        </p:nvCxnSpPr>
        <p:spPr>
          <a:xfrm flipH="1">
            <a:off x="6353550" y="4314855"/>
            <a:ext cx="1" cy="204766"/>
          </a:xfrm>
          <a:prstGeom prst="line">
            <a:avLst/>
          </a:prstGeom>
          <a:ln>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a:endCxn id="44" idx="2"/>
          </p:cNvCxnSpPr>
          <p:nvPr/>
        </p:nvCxnSpPr>
        <p:spPr>
          <a:xfrm>
            <a:off x="7031730" y="3617565"/>
            <a:ext cx="292606" cy="186864"/>
          </a:xfrm>
          <a:prstGeom prst="line">
            <a:avLst/>
          </a:prstGeom>
          <a:ln>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a:stCxn id="21" idx="0"/>
            <a:endCxn id="35" idx="2"/>
          </p:cNvCxnSpPr>
          <p:nvPr/>
        </p:nvCxnSpPr>
        <p:spPr>
          <a:xfrm>
            <a:off x="6833610" y="3617565"/>
            <a:ext cx="2" cy="196414"/>
          </a:xfrm>
          <a:prstGeom prst="line">
            <a:avLst/>
          </a:prstGeom>
          <a:ln>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a:endCxn id="34" idx="2"/>
          </p:cNvCxnSpPr>
          <p:nvPr/>
        </p:nvCxnSpPr>
        <p:spPr>
          <a:xfrm flipH="1">
            <a:off x="6353551" y="3617565"/>
            <a:ext cx="281940" cy="211545"/>
          </a:xfrm>
          <a:prstGeom prst="line">
            <a:avLst/>
          </a:prstGeom>
          <a:ln>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a:endCxn id="33" idx="2"/>
          </p:cNvCxnSpPr>
          <p:nvPr/>
        </p:nvCxnSpPr>
        <p:spPr>
          <a:xfrm>
            <a:off x="3623309" y="4762494"/>
            <a:ext cx="370714" cy="283873"/>
          </a:xfrm>
          <a:prstGeom prst="line">
            <a:avLst/>
          </a:prstGeom>
          <a:ln>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a:stCxn id="26" idx="0"/>
            <a:endCxn id="32" idx="2"/>
          </p:cNvCxnSpPr>
          <p:nvPr/>
        </p:nvCxnSpPr>
        <p:spPr>
          <a:xfrm>
            <a:off x="3425189" y="4772043"/>
            <a:ext cx="0" cy="274325"/>
          </a:xfrm>
          <a:prstGeom prst="line">
            <a:avLst/>
          </a:prstGeom>
          <a:ln>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a:endCxn id="31" idx="2"/>
          </p:cNvCxnSpPr>
          <p:nvPr/>
        </p:nvCxnSpPr>
        <p:spPr>
          <a:xfrm flipH="1">
            <a:off x="2849872" y="4762494"/>
            <a:ext cx="377196" cy="283875"/>
          </a:xfrm>
          <a:prstGeom prst="line">
            <a:avLst/>
          </a:prstGeom>
          <a:ln>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a:endCxn id="30" idx="2"/>
          </p:cNvCxnSpPr>
          <p:nvPr/>
        </p:nvCxnSpPr>
        <p:spPr>
          <a:xfrm>
            <a:off x="1922142" y="4785469"/>
            <a:ext cx="382905" cy="260902"/>
          </a:xfrm>
          <a:prstGeom prst="line">
            <a:avLst/>
          </a:prstGeom>
          <a:ln>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23" idx="0"/>
            <a:endCxn id="29" idx="2"/>
          </p:cNvCxnSpPr>
          <p:nvPr/>
        </p:nvCxnSpPr>
        <p:spPr>
          <a:xfrm>
            <a:off x="1737358" y="4794908"/>
            <a:ext cx="0" cy="251463"/>
          </a:xfrm>
          <a:prstGeom prst="line">
            <a:avLst/>
          </a:prstGeom>
          <a:ln>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22" idx="0"/>
            <a:endCxn id="28" idx="2"/>
          </p:cNvCxnSpPr>
          <p:nvPr/>
        </p:nvCxnSpPr>
        <p:spPr>
          <a:xfrm>
            <a:off x="1104898" y="4809181"/>
            <a:ext cx="0" cy="237189"/>
          </a:xfrm>
          <a:prstGeom prst="line">
            <a:avLst/>
          </a:prstGeom>
          <a:ln>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a:endCxn id="27" idx="2"/>
          </p:cNvCxnSpPr>
          <p:nvPr/>
        </p:nvCxnSpPr>
        <p:spPr>
          <a:xfrm flipH="1">
            <a:off x="537209" y="4794908"/>
            <a:ext cx="369569" cy="251463"/>
          </a:xfrm>
          <a:prstGeom prst="line">
            <a:avLst/>
          </a:prstGeom>
          <a:ln>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20" idx="1"/>
            <a:endCxn id="26" idx="2"/>
          </p:cNvCxnSpPr>
          <p:nvPr/>
        </p:nvCxnSpPr>
        <p:spPr>
          <a:xfrm>
            <a:off x="2503169" y="3772866"/>
            <a:ext cx="922020" cy="513432"/>
          </a:xfrm>
          <a:prstGeom prst="line">
            <a:avLst/>
          </a:prstGeom>
          <a:ln>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a:endCxn id="25" idx="2"/>
          </p:cNvCxnSpPr>
          <p:nvPr/>
        </p:nvCxnSpPr>
        <p:spPr>
          <a:xfrm>
            <a:off x="2503167" y="4015739"/>
            <a:ext cx="346706" cy="270559"/>
          </a:xfrm>
          <a:prstGeom prst="line">
            <a:avLst/>
          </a:prstGeom>
          <a:ln>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20" idx="3"/>
            <a:endCxn id="22" idx="2"/>
          </p:cNvCxnSpPr>
          <p:nvPr/>
        </p:nvCxnSpPr>
        <p:spPr>
          <a:xfrm flipH="1">
            <a:off x="1104898" y="3772866"/>
            <a:ext cx="1002031" cy="550570"/>
          </a:xfrm>
          <a:prstGeom prst="line">
            <a:avLst/>
          </a:prstGeom>
          <a:ln>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a:endCxn id="23" idx="2"/>
          </p:cNvCxnSpPr>
          <p:nvPr/>
        </p:nvCxnSpPr>
        <p:spPr>
          <a:xfrm flipH="1">
            <a:off x="1737358" y="4015740"/>
            <a:ext cx="369568" cy="293423"/>
          </a:xfrm>
          <a:prstGeom prst="line">
            <a:avLst/>
          </a:prstGeom>
          <a:ln>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20" idx="0"/>
            <a:endCxn id="24" idx="2"/>
          </p:cNvCxnSpPr>
          <p:nvPr/>
        </p:nvCxnSpPr>
        <p:spPr>
          <a:xfrm flipH="1">
            <a:off x="2305048" y="4015739"/>
            <a:ext cx="1" cy="283985"/>
          </a:xfrm>
          <a:prstGeom prst="line">
            <a:avLst/>
          </a:prstGeom>
          <a:ln>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74638"/>
            <a:ext cx="8229600" cy="575754"/>
          </a:xfrm>
        </p:spPr>
        <p:txBody>
          <a:bodyPr>
            <a:normAutofit/>
          </a:bodyPr>
          <a:lstStyle/>
          <a:p>
            <a:pPr algn="l"/>
            <a:r>
              <a:rPr lang="en-US" dirty="0"/>
              <a:t>On Page </a:t>
            </a:r>
            <a:r>
              <a:rPr lang="en-US" dirty="0" smtClean="0"/>
              <a:t>SEO – Structure</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sp>
        <p:nvSpPr>
          <p:cNvPr id="6" name="TextBox 5"/>
          <p:cNvSpPr txBox="1"/>
          <p:nvPr/>
        </p:nvSpPr>
        <p:spPr>
          <a:xfrm>
            <a:off x="1829752" y="1084302"/>
            <a:ext cx="798195"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URL</a:t>
            </a:r>
            <a:endParaRPr lang="en-US" sz="2000" b="1" dirty="0">
              <a:effectLst>
                <a:outerShdw blurRad="38100" dist="38100" dir="2700000" algn="tl">
                  <a:srgbClr val="000000">
                    <a:alpha val="43137"/>
                  </a:srgbClr>
                </a:outerShdw>
              </a:effectLst>
            </a:endParaRPr>
          </a:p>
        </p:txBody>
      </p:sp>
      <p:sp>
        <p:nvSpPr>
          <p:cNvPr id="7" name="TextBox 6"/>
          <p:cNvSpPr txBox="1"/>
          <p:nvPr/>
        </p:nvSpPr>
        <p:spPr>
          <a:xfrm>
            <a:off x="533400" y="1609606"/>
            <a:ext cx="3543300" cy="353943"/>
          </a:xfrm>
          <a:prstGeom prst="rect">
            <a:avLst/>
          </a:prstGeom>
          <a:noFill/>
          <a:ln w="38100">
            <a:solidFill>
              <a:schemeClr val="tx1"/>
            </a:solidFill>
          </a:ln>
        </p:spPr>
        <p:txBody>
          <a:bodyPr wrap="square" rtlCol="0">
            <a:spAutoFit/>
          </a:bodyPr>
          <a:lstStyle/>
          <a:p>
            <a:r>
              <a:rPr lang="en-US" sz="1700" dirty="0" smtClean="0"/>
              <a:t>www.westga.edu/its/wireless-login.php</a:t>
            </a:r>
            <a:endParaRPr lang="en-US" sz="1700" dirty="0"/>
          </a:p>
        </p:txBody>
      </p:sp>
      <p:sp>
        <p:nvSpPr>
          <p:cNvPr id="8" name="TextBox 7"/>
          <p:cNvSpPr txBox="1"/>
          <p:nvPr/>
        </p:nvSpPr>
        <p:spPr>
          <a:xfrm>
            <a:off x="533400" y="2363760"/>
            <a:ext cx="3543300" cy="353943"/>
          </a:xfrm>
          <a:prstGeom prst="rect">
            <a:avLst/>
          </a:prstGeom>
          <a:noFill/>
          <a:ln w="38100">
            <a:solidFill>
              <a:schemeClr val="tx1"/>
            </a:solidFill>
          </a:ln>
        </p:spPr>
        <p:txBody>
          <a:bodyPr wrap="square" rtlCol="0">
            <a:spAutoFit/>
          </a:bodyPr>
          <a:lstStyle/>
          <a:p>
            <a:r>
              <a:rPr lang="en-US" sz="1700" dirty="0" smtClean="0"/>
              <a:t>www.westga.edu/its/v66613-thjukl.php</a:t>
            </a:r>
            <a:endParaRPr lang="en-US" sz="1700" dirty="0"/>
          </a:p>
        </p:txBody>
      </p:sp>
      <p:sp>
        <p:nvSpPr>
          <p:cNvPr id="9" name="TextBox 8"/>
          <p:cNvSpPr txBox="1"/>
          <p:nvPr/>
        </p:nvSpPr>
        <p:spPr>
          <a:xfrm>
            <a:off x="5885688" y="1084302"/>
            <a:ext cx="1691639"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Subdomains</a:t>
            </a:r>
            <a:endParaRPr lang="en-US" sz="2000" b="1" dirty="0">
              <a:effectLst>
                <a:outerShdw blurRad="38100" dist="38100" dir="2700000" algn="tl">
                  <a:srgbClr val="000000">
                    <a:alpha val="43137"/>
                  </a:srgbClr>
                </a:outerShdw>
              </a:effectLst>
            </a:endParaRPr>
          </a:p>
        </p:txBody>
      </p:sp>
      <p:sp>
        <p:nvSpPr>
          <p:cNvPr id="10" name="TextBox 9"/>
          <p:cNvSpPr txBox="1"/>
          <p:nvPr/>
        </p:nvSpPr>
        <p:spPr>
          <a:xfrm>
            <a:off x="4831080" y="1609606"/>
            <a:ext cx="3800856" cy="369332"/>
          </a:xfrm>
          <a:prstGeom prst="rect">
            <a:avLst/>
          </a:prstGeom>
          <a:noFill/>
          <a:ln w="38100">
            <a:solidFill>
              <a:schemeClr val="tx1"/>
            </a:solidFill>
          </a:ln>
        </p:spPr>
        <p:txBody>
          <a:bodyPr wrap="square" rtlCol="0">
            <a:spAutoFit/>
          </a:bodyPr>
          <a:lstStyle/>
          <a:p>
            <a:r>
              <a:rPr lang="en-US" dirty="0" smtClean="0"/>
              <a:t>http://uwgonline.westga.edu</a:t>
            </a:r>
            <a:endParaRPr lang="en-US" dirty="0"/>
          </a:p>
        </p:txBody>
      </p:sp>
      <p:sp>
        <p:nvSpPr>
          <p:cNvPr id="11" name="TextBox 10"/>
          <p:cNvSpPr txBox="1"/>
          <p:nvPr/>
        </p:nvSpPr>
        <p:spPr>
          <a:xfrm>
            <a:off x="4831080" y="2363759"/>
            <a:ext cx="3800856" cy="353943"/>
          </a:xfrm>
          <a:prstGeom prst="rect">
            <a:avLst/>
          </a:prstGeom>
          <a:noFill/>
          <a:ln w="38100">
            <a:solidFill>
              <a:schemeClr val="tx1"/>
            </a:solidFill>
          </a:ln>
        </p:spPr>
        <p:txBody>
          <a:bodyPr wrap="square" rtlCol="0">
            <a:spAutoFit/>
          </a:bodyPr>
          <a:lstStyle/>
          <a:p>
            <a:r>
              <a:rPr lang="en-US" sz="1700" dirty="0" smtClean="0"/>
              <a:t>http://university.web.learning.westga.edu</a:t>
            </a:r>
            <a:endParaRPr lang="en-US" sz="1700" dirty="0"/>
          </a:p>
        </p:txBody>
      </p:sp>
      <p:sp>
        <p:nvSpPr>
          <p:cNvPr id="12" name="TextBox 11"/>
          <p:cNvSpPr txBox="1"/>
          <p:nvPr/>
        </p:nvSpPr>
        <p:spPr>
          <a:xfrm>
            <a:off x="3795902" y="3240315"/>
            <a:ext cx="1497330"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Navigation</a:t>
            </a:r>
            <a:endParaRPr lang="en-US" sz="2000" b="1" dirty="0">
              <a:effectLst>
                <a:outerShdw blurRad="38100" dist="38100" dir="2700000" algn="tl">
                  <a:srgbClr val="000000">
                    <a:alpha val="43137"/>
                  </a:srgbClr>
                </a:outerShdw>
              </a:effectLst>
            </a:endParaRPr>
          </a:p>
        </p:txBody>
      </p:sp>
      <p:sp>
        <p:nvSpPr>
          <p:cNvPr id="15" name="Multiply 14"/>
          <p:cNvSpPr/>
          <p:nvPr/>
        </p:nvSpPr>
        <p:spPr>
          <a:xfrm>
            <a:off x="99057" y="2037811"/>
            <a:ext cx="838200" cy="1005840"/>
          </a:xfrm>
          <a:prstGeom prst="mathMultiply">
            <a:avLst/>
          </a:prstGeom>
          <a:solidFill>
            <a:srgbClr val="C0504D"/>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Multiply 15"/>
          <p:cNvSpPr/>
          <p:nvPr/>
        </p:nvSpPr>
        <p:spPr>
          <a:xfrm>
            <a:off x="4351020" y="2037810"/>
            <a:ext cx="838200" cy="1005840"/>
          </a:xfrm>
          <a:prstGeom prst="mathMultiply">
            <a:avLst/>
          </a:prstGeom>
          <a:solidFill>
            <a:srgbClr val="C0504D"/>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Folded Corner 19"/>
          <p:cNvSpPr/>
          <p:nvPr/>
        </p:nvSpPr>
        <p:spPr>
          <a:xfrm rot="10800000">
            <a:off x="2106929" y="3529994"/>
            <a:ext cx="396240" cy="485745"/>
          </a:xfrm>
          <a:prstGeom prst="foldedCorner">
            <a:avLst>
              <a:gd name="adj" fmla="val 33975"/>
            </a:avLst>
          </a:prstGeom>
          <a:solidFill>
            <a:schemeClr val="tx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Folded Corner 20"/>
          <p:cNvSpPr/>
          <p:nvPr/>
        </p:nvSpPr>
        <p:spPr>
          <a:xfrm rot="10800000">
            <a:off x="6635490" y="3131820"/>
            <a:ext cx="396240" cy="485745"/>
          </a:xfrm>
          <a:prstGeom prst="foldedCorner">
            <a:avLst>
              <a:gd name="adj" fmla="val 33975"/>
            </a:avLst>
          </a:prstGeom>
          <a:solidFill>
            <a:schemeClr val="tx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olded Corner 21"/>
          <p:cNvSpPr/>
          <p:nvPr/>
        </p:nvSpPr>
        <p:spPr>
          <a:xfrm rot="10800000">
            <a:off x="906778" y="4323436"/>
            <a:ext cx="396240" cy="485745"/>
          </a:xfrm>
          <a:prstGeom prst="foldedCorner">
            <a:avLst>
              <a:gd name="adj" fmla="val 33975"/>
            </a:avLst>
          </a:prstGeom>
          <a:solidFill>
            <a:schemeClr val="tx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olded Corner 22"/>
          <p:cNvSpPr/>
          <p:nvPr/>
        </p:nvSpPr>
        <p:spPr>
          <a:xfrm rot="10800000">
            <a:off x="1539238" y="4309163"/>
            <a:ext cx="396240" cy="485745"/>
          </a:xfrm>
          <a:prstGeom prst="foldedCorner">
            <a:avLst>
              <a:gd name="adj" fmla="val 33975"/>
            </a:avLst>
          </a:prstGeom>
          <a:solidFill>
            <a:schemeClr val="tx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Folded Corner 23"/>
          <p:cNvSpPr/>
          <p:nvPr/>
        </p:nvSpPr>
        <p:spPr>
          <a:xfrm rot="10800000">
            <a:off x="2106928" y="4299724"/>
            <a:ext cx="396240" cy="485745"/>
          </a:xfrm>
          <a:prstGeom prst="foldedCorner">
            <a:avLst>
              <a:gd name="adj" fmla="val 33975"/>
            </a:avLst>
          </a:prstGeom>
          <a:solidFill>
            <a:schemeClr val="tx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olded Corner 24"/>
          <p:cNvSpPr/>
          <p:nvPr/>
        </p:nvSpPr>
        <p:spPr>
          <a:xfrm rot="10800000">
            <a:off x="2651753" y="4286298"/>
            <a:ext cx="396240" cy="485745"/>
          </a:xfrm>
          <a:prstGeom prst="foldedCorner">
            <a:avLst>
              <a:gd name="adj" fmla="val 33975"/>
            </a:avLst>
          </a:prstGeom>
          <a:solidFill>
            <a:schemeClr val="tx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olded Corner 25"/>
          <p:cNvSpPr/>
          <p:nvPr/>
        </p:nvSpPr>
        <p:spPr>
          <a:xfrm rot="10800000">
            <a:off x="3227069" y="4286298"/>
            <a:ext cx="396240" cy="485745"/>
          </a:xfrm>
          <a:prstGeom prst="foldedCorner">
            <a:avLst>
              <a:gd name="adj" fmla="val 33975"/>
            </a:avLst>
          </a:prstGeom>
          <a:solidFill>
            <a:schemeClr val="tx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olded Corner 26"/>
          <p:cNvSpPr/>
          <p:nvPr/>
        </p:nvSpPr>
        <p:spPr>
          <a:xfrm rot="10800000">
            <a:off x="339089" y="5046371"/>
            <a:ext cx="396240" cy="485745"/>
          </a:xfrm>
          <a:prstGeom prst="foldedCorner">
            <a:avLst>
              <a:gd name="adj" fmla="val 33975"/>
            </a:avLst>
          </a:prstGeom>
          <a:solidFill>
            <a:schemeClr val="tx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Folded Corner 27"/>
          <p:cNvSpPr/>
          <p:nvPr/>
        </p:nvSpPr>
        <p:spPr>
          <a:xfrm rot="10800000">
            <a:off x="906778" y="5046370"/>
            <a:ext cx="396240" cy="485745"/>
          </a:xfrm>
          <a:prstGeom prst="foldedCorner">
            <a:avLst>
              <a:gd name="adj" fmla="val 33975"/>
            </a:avLst>
          </a:prstGeom>
          <a:solidFill>
            <a:schemeClr val="tx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olded Corner 28"/>
          <p:cNvSpPr/>
          <p:nvPr/>
        </p:nvSpPr>
        <p:spPr>
          <a:xfrm rot="10800000">
            <a:off x="1539238" y="5046371"/>
            <a:ext cx="396240" cy="485745"/>
          </a:xfrm>
          <a:prstGeom prst="foldedCorner">
            <a:avLst>
              <a:gd name="adj" fmla="val 33975"/>
            </a:avLst>
          </a:prstGeom>
          <a:solidFill>
            <a:schemeClr val="tx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Folded Corner 29"/>
          <p:cNvSpPr/>
          <p:nvPr/>
        </p:nvSpPr>
        <p:spPr>
          <a:xfrm rot="10800000">
            <a:off x="2106927" y="5046371"/>
            <a:ext cx="396240" cy="485745"/>
          </a:xfrm>
          <a:prstGeom prst="foldedCorner">
            <a:avLst>
              <a:gd name="adj" fmla="val 33975"/>
            </a:avLst>
          </a:prstGeom>
          <a:solidFill>
            <a:schemeClr val="tx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Folded Corner 30"/>
          <p:cNvSpPr/>
          <p:nvPr/>
        </p:nvSpPr>
        <p:spPr>
          <a:xfrm rot="10800000">
            <a:off x="2651752" y="5046369"/>
            <a:ext cx="396240" cy="485745"/>
          </a:xfrm>
          <a:prstGeom prst="foldedCorner">
            <a:avLst>
              <a:gd name="adj" fmla="val 33975"/>
            </a:avLst>
          </a:prstGeom>
          <a:solidFill>
            <a:schemeClr val="tx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olded Corner 31"/>
          <p:cNvSpPr/>
          <p:nvPr/>
        </p:nvSpPr>
        <p:spPr>
          <a:xfrm rot="10800000">
            <a:off x="3227069" y="5046368"/>
            <a:ext cx="396240" cy="485745"/>
          </a:xfrm>
          <a:prstGeom prst="foldedCorner">
            <a:avLst>
              <a:gd name="adj" fmla="val 33975"/>
            </a:avLst>
          </a:prstGeom>
          <a:solidFill>
            <a:schemeClr val="tx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Folded Corner 32"/>
          <p:cNvSpPr/>
          <p:nvPr/>
        </p:nvSpPr>
        <p:spPr>
          <a:xfrm rot="10800000">
            <a:off x="3795903" y="5046367"/>
            <a:ext cx="396240" cy="485745"/>
          </a:xfrm>
          <a:prstGeom prst="foldedCorner">
            <a:avLst>
              <a:gd name="adj" fmla="val 33975"/>
            </a:avLst>
          </a:prstGeom>
          <a:solidFill>
            <a:schemeClr val="tx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Folded Corner 33"/>
          <p:cNvSpPr/>
          <p:nvPr/>
        </p:nvSpPr>
        <p:spPr>
          <a:xfrm rot="10800000">
            <a:off x="6155431" y="3829110"/>
            <a:ext cx="396240" cy="485745"/>
          </a:xfrm>
          <a:prstGeom prst="foldedCorner">
            <a:avLst>
              <a:gd name="adj" fmla="val 33975"/>
            </a:avLst>
          </a:prstGeom>
          <a:solidFill>
            <a:schemeClr val="tx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Folded Corner 34"/>
          <p:cNvSpPr/>
          <p:nvPr/>
        </p:nvSpPr>
        <p:spPr>
          <a:xfrm rot="10800000">
            <a:off x="6635492" y="3813979"/>
            <a:ext cx="396240" cy="485745"/>
          </a:xfrm>
          <a:prstGeom prst="foldedCorner">
            <a:avLst>
              <a:gd name="adj" fmla="val 33975"/>
            </a:avLst>
          </a:prstGeom>
          <a:solidFill>
            <a:schemeClr val="tx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Folded Corner 35"/>
          <p:cNvSpPr/>
          <p:nvPr/>
        </p:nvSpPr>
        <p:spPr>
          <a:xfrm rot="10800000">
            <a:off x="6155430" y="4519621"/>
            <a:ext cx="396240" cy="485745"/>
          </a:xfrm>
          <a:prstGeom prst="foldedCorner">
            <a:avLst>
              <a:gd name="adj" fmla="val 33975"/>
            </a:avLst>
          </a:prstGeom>
          <a:solidFill>
            <a:schemeClr val="tx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Folded Corner 36"/>
          <p:cNvSpPr/>
          <p:nvPr/>
        </p:nvSpPr>
        <p:spPr>
          <a:xfrm rot="10800000">
            <a:off x="6635492" y="4519621"/>
            <a:ext cx="396240" cy="485745"/>
          </a:xfrm>
          <a:prstGeom prst="foldedCorner">
            <a:avLst>
              <a:gd name="adj" fmla="val 33975"/>
            </a:avLst>
          </a:prstGeom>
          <a:solidFill>
            <a:schemeClr val="tx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Folded Corner 37"/>
          <p:cNvSpPr/>
          <p:nvPr/>
        </p:nvSpPr>
        <p:spPr>
          <a:xfrm rot="10800000">
            <a:off x="7126215" y="4519621"/>
            <a:ext cx="396240" cy="485745"/>
          </a:xfrm>
          <a:prstGeom prst="foldedCorner">
            <a:avLst>
              <a:gd name="adj" fmla="val 33975"/>
            </a:avLst>
          </a:prstGeom>
          <a:solidFill>
            <a:schemeClr val="tx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Folded Corner 38"/>
          <p:cNvSpPr/>
          <p:nvPr/>
        </p:nvSpPr>
        <p:spPr>
          <a:xfrm rot="10800000">
            <a:off x="6155428" y="5208331"/>
            <a:ext cx="396240" cy="485745"/>
          </a:xfrm>
          <a:prstGeom prst="foldedCorner">
            <a:avLst>
              <a:gd name="adj" fmla="val 33975"/>
            </a:avLst>
          </a:prstGeom>
          <a:solidFill>
            <a:schemeClr val="tx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Folded Corner 39"/>
          <p:cNvSpPr/>
          <p:nvPr/>
        </p:nvSpPr>
        <p:spPr>
          <a:xfrm rot="10800000">
            <a:off x="6635492" y="5208331"/>
            <a:ext cx="396240" cy="485745"/>
          </a:xfrm>
          <a:prstGeom prst="foldedCorner">
            <a:avLst>
              <a:gd name="adj" fmla="val 33975"/>
            </a:avLst>
          </a:prstGeom>
          <a:solidFill>
            <a:schemeClr val="tx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Folded Corner 40"/>
          <p:cNvSpPr/>
          <p:nvPr/>
        </p:nvSpPr>
        <p:spPr>
          <a:xfrm rot="10800000">
            <a:off x="6635490" y="5902729"/>
            <a:ext cx="396240" cy="485745"/>
          </a:xfrm>
          <a:prstGeom prst="foldedCorner">
            <a:avLst>
              <a:gd name="adj" fmla="val 33975"/>
            </a:avLst>
          </a:prstGeom>
          <a:solidFill>
            <a:schemeClr val="tx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Folded Corner 41"/>
          <p:cNvSpPr/>
          <p:nvPr/>
        </p:nvSpPr>
        <p:spPr>
          <a:xfrm rot="10800000">
            <a:off x="7181087" y="5902728"/>
            <a:ext cx="396240" cy="485745"/>
          </a:xfrm>
          <a:prstGeom prst="foldedCorner">
            <a:avLst>
              <a:gd name="adj" fmla="val 33975"/>
            </a:avLst>
          </a:prstGeom>
          <a:solidFill>
            <a:schemeClr val="tx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Folded Corner 42"/>
          <p:cNvSpPr/>
          <p:nvPr/>
        </p:nvSpPr>
        <p:spPr>
          <a:xfrm rot="10800000">
            <a:off x="6155426" y="5902728"/>
            <a:ext cx="396240" cy="485745"/>
          </a:xfrm>
          <a:prstGeom prst="foldedCorner">
            <a:avLst>
              <a:gd name="adj" fmla="val 33975"/>
            </a:avLst>
          </a:prstGeom>
          <a:solidFill>
            <a:schemeClr val="tx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Folded Corner 43"/>
          <p:cNvSpPr/>
          <p:nvPr/>
        </p:nvSpPr>
        <p:spPr>
          <a:xfrm rot="10800000">
            <a:off x="7126216" y="3804429"/>
            <a:ext cx="396240" cy="485745"/>
          </a:xfrm>
          <a:prstGeom prst="foldedCorner">
            <a:avLst>
              <a:gd name="adj" fmla="val 33975"/>
            </a:avLst>
          </a:prstGeom>
          <a:solidFill>
            <a:schemeClr val="tx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Folded Corner 44"/>
          <p:cNvSpPr/>
          <p:nvPr/>
        </p:nvSpPr>
        <p:spPr>
          <a:xfrm rot="10800000">
            <a:off x="7610854" y="4519621"/>
            <a:ext cx="396240" cy="485745"/>
          </a:xfrm>
          <a:prstGeom prst="foldedCorner">
            <a:avLst>
              <a:gd name="adj" fmla="val 33975"/>
            </a:avLst>
          </a:prstGeom>
          <a:solidFill>
            <a:schemeClr val="tx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Folded Corner 45"/>
          <p:cNvSpPr/>
          <p:nvPr/>
        </p:nvSpPr>
        <p:spPr>
          <a:xfrm rot="10800000">
            <a:off x="7577327" y="5208332"/>
            <a:ext cx="396240" cy="485745"/>
          </a:xfrm>
          <a:prstGeom prst="foldedCorner">
            <a:avLst>
              <a:gd name="adj" fmla="val 33975"/>
            </a:avLst>
          </a:prstGeom>
          <a:solidFill>
            <a:schemeClr val="accent2">
              <a:lumMod val="60000"/>
              <a:lumOff val="40000"/>
            </a:schemeClr>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Multiply 103"/>
          <p:cNvSpPr/>
          <p:nvPr/>
        </p:nvSpPr>
        <p:spPr>
          <a:xfrm>
            <a:off x="7103355" y="3286143"/>
            <a:ext cx="838200" cy="1005840"/>
          </a:xfrm>
          <a:prstGeom prst="mathMultiply">
            <a:avLst/>
          </a:prstGeom>
          <a:solidFill>
            <a:srgbClr val="C0504D"/>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7410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0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5754"/>
          </a:xfrm>
        </p:spPr>
        <p:txBody>
          <a:bodyPr>
            <a:normAutofit/>
          </a:bodyPr>
          <a:lstStyle/>
          <a:p>
            <a:pPr algn="l"/>
            <a:r>
              <a:rPr lang="en-US" dirty="0"/>
              <a:t>On Page </a:t>
            </a:r>
            <a:r>
              <a:rPr lang="en-US" dirty="0" smtClean="0"/>
              <a:t>SEO – Content</a:t>
            </a:r>
            <a:endParaRPr lang="en-US" dirty="0"/>
          </a:p>
        </p:txBody>
      </p:sp>
      <p:sp>
        <p:nvSpPr>
          <p:cNvPr id="3" name="Content Placeholder 2"/>
          <p:cNvSpPr>
            <a:spLocks noGrp="1"/>
          </p:cNvSpPr>
          <p:nvPr>
            <p:ph idx="1"/>
          </p:nvPr>
        </p:nvSpPr>
        <p:spPr>
          <a:xfrm>
            <a:off x="457200" y="1227966"/>
            <a:ext cx="8174735" cy="4525963"/>
          </a:xfrm>
        </p:spPr>
        <p:txBody>
          <a:bodyPr>
            <a:normAutofit/>
          </a:bodyPr>
          <a:lstStyle/>
          <a:p>
            <a:pPr marL="0" indent="0">
              <a:buNone/>
            </a:pPr>
            <a:r>
              <a:rPr lang="en-US" sz="2000" b="1" dirty="0" smtClean="0">
                <a:effectLst>
                  <a:outerShdw blurRad="38100" dist="38100" dir="2700000" algn="tl">
                    <a:srgbClr val="000000">
                      <a:alpha val="43137"/>
                    </a:srgbClr>
                  </a:outerShdw>
                </a:effectLst>
              </a:rPr>
              <a:t>1. Anchor Text:</a:t>
            </a:r>
            <a:br>
              <a:rPr lang="en-US" sz="2000" b="1" dirty="0" smtClean="0">
                <a:effectLst>
                  <a:outerShdw blurRad="38100" dist="38100" dir="2700000" algn="tl">
                    <a:srgbClr val="000000">
                      <a:alpha val="43137"/>
                    </a:srgbClr>
                  </a:outerShdw>
                </a:effectLst>
              </a:rPr>
            </a:br>
            <a:r>
              <a:rPr lang="en-US" sz="2000" dirty="0" smtClean="0"/>
              <a:t>The actual text placed in a link. If the text is keyword-rich, it will do more for your rankings in the search engines.</a:t>
            </a:r>
          </a:p>
          <a:p>
            <a:pPr marL="0" indent="0">
              <a:buNone/>
            </a:pPr>
            <a:r>
              <a:rPr lang="en-US" sz="2000" dirty="0" smtClean="0"/>
              <a:t/>
            </a:r>
            <a:br>
              <a:rPr lang="en-US" sz="2000" dirty="0" smtClean="0"/>
            </a:br>
            <a:r>
              <a:rPr lang="en-US" sz="2000" b="1" dirty="0" smtClean="0">
                <a:effectLst>
                  <a:outerShdw blurRad="38100" dist="38100" dir="2700000" algn="tl">
                    <a:srgbClr val="000000">
                      <a:alpha val="43137"/>
                    </a:srgbClr>
                  </a:outerShdw>
                </a:effectLst>
              </a:rPr>
              <a:t>2. Heading Tags:</a:t>
            </a:r>
          </a:p>
          <a:p>
            <a:pPr marL="0" indent="0">
              <a:buNone/>
            </a:pPr>
            <a:r>
              <a:rPr lang="en-US" sz="2000" dirty="0" smtClean="0"/>
              <a:t>These tags are designed to indicate a headline hierarchy on the webpage. Search engines show a slight preference for keywords appearing in heading tags.</a:t>
            </a:r>
          </a:p>
          <a:p>
            <a:pPr marL="0" indent="0">
              <a:buNone/>
            </a:pPr>
            <a:endParaRPr lang="en-US" sz="2000" dirty="0"/>
          </a:p>
          <a:p>
            <a:pPr marL="0" indent="0">
              <a:buNone/>
            </a:pPr>
            <a:r>
              <a:rPr lang="en-US" sz="2000" b="1" dirty="0" smtClean="0">
                <a:effectLst>
                  <a:outerShdw blurRad="38100" dist="38100" dir="2700000" algn="tl">
                    <a:srgbClr val="000000">
                      <a:alpha val="43137"/>
                    </a:srgbClr>
                  </a:outerShdw>
                </a:effectLst>
              </a:rPr>
              <a:t>3. Content Keywords:</a:t>
            </a:r>
          </a:p>
          <a:p>
            <a:pPr marL="0" indent="0">
              <a:buNone/>
            </a:pPr>
            <a:r>
              <a:rPr lang="en-US" sz="2000" dirty="0" smtClean="0"/>
              <a:t>One of the most important on page SEO practices. When a  user performs a query, the more relevant a keyword (or phrase) is to the query, the higher ranking the webpage will be in the search engine’s results. </a:t>
            </a:r>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5331095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5754"/>
          </a:xfrm>
        </p:spPr>
        <p:txBody>
          <a:bodyPr>
            <a:normAutofit/>
          </a:bodyPr>
          <a:lstStyle/>
          <a:p>
            <a:pPr algn="l"/>
            <a:r>
              <a:rPr lang="en-US" dirty="0"/>
              <a:t>On Page </a:t>
            </a:r>
            <a:r>
              <a:rPr lang="en-US" dirty="0" smtClean="0"/>
              <a:t>SEO – Content</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sp>
        <p:nvSpPr>
          <p:cNvPr id="6" name="TextBox 5"/>
          <p:cNvSpPr txBox="1"/>
          <p:nvPr/>
        </p:nvSpPr>
        <p:spPr>
          <a:xfrm>
            <a:off x="1376362" y="1087874"/>
            <a:ext cx="1704975"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Anchor Text</a:t>
            </a:r>
            <a:endParaRPr lang="en-US" sz="2000" b="1" dirty="0">
              <a:effectLst>
                <a:outerShdw blurRad="38100" dist="38100" dir="2700000" algn="tl">
                  <a:srgbClr val="000000">
                    <a:alpha val="43137"/>
                  </a:srgbClr>
                </a:outerShdw>
              </a:effectLst>
            </a:endParaRPr>
          </a:p>
        </p:txBody>
      </p:sp>
      <p:sp>
        <p:nvSpPr>
          <p:cNvPr id="7" name="TextBox 6"/>
          <p:cNvSpPr txBox="1"/>
          <p:nvPr/>
        </p:nvSpPr>
        <p:spPr>
          <a:xfrm>
            <a:off x="842010" y="1714500"/>
            <a:ext cx="2773680" cy="923330"/>
          </a:xfrm>
          <a:prstGeom prst="rect">
            <a:avLst/>
          </a:prstGeom>
          <a:noFill/>
          <a:ln w="38100">
            <a:solidFill>
              <a:schemeClr val="tx1"/>
            </a:solidFill>
          </a:ln>
        </p:spPr>
        <p:txBody>
          <a:bodyPr wrap="square" rtlCol="0">
            <a:spAutoFit/>
          </a:bodyPr>
          <a:lstStyle/>
          <a:p>
            <a:r>
              <a:rPr lang="en-US" dirty="0" smtClean="0"/>
              <a:t>An active </a:t>
            </a:r>
            <a:r>
              <a:rPr lang="en-US" dirty="0" smtClean="0">
                <a:hlinkClick r:id="rId3"/>
              </a:rPr>
              <a:t>international student organization </a:t>
            </a:r>
            <a:r>
              <a:rPr lang="en-US" dirty="0" smtClean="0"/>
              <a:t>consists of…</a:t>
            </a:r>
            <a:endParaRPr lang="en-US" dirty="0"/>
          </a:p>
        </p:txBody>
      </p:sp>
      <p:sp>
        <p:nvSpPr>
          <p:cNvPr id="8" name="TextBox 7"/>
          <p:cNvSpPr txBox="1"/>
          <p:nvPr/>
        </p:nvSpPr>
        <p:spPr>
          <a:xfrm>
            <a:off x="842010" y="2918460"/>
            <a:ext cx="2773680" cy="646331"/>
          </a:xfrm>
          <a:prstGeom prst="rect">
            <a:avLst/>
          </a:prstGeom>
          <a:noFill/>
          <a:ln w="38100">
            <a:solidFill>
              <a:schemeClr val="tx1"/>
            </a:solidFill>
          </a:ln>
        </p:spPr>
        <p:txBody>
          <a:bodyPr wrap="square" rtlCol="0">
            <a:spAutoFit/>
          </a:bodyPr>
          <a:lstStyle/>
          <a:p>
            <a:r>
              <a:rPr lang="en-US" dirty="0" smtClean="0"/>
              <a:t>If you are interested, </a:t>
            </a:r>
            <a:r>
              <a:rPr lang="en-US" dirty="0" smtClean="0">
                <a:hlinkClick r:id="rId3"/>
              </a:rPr>
              <a:t>click here</a:t>
            </a:r>
            <a:r>
              <a:rPr lang="en-US" dirty="0" smtClean="0"/>
              <a:t>…</a:t>
            </a:r>
            <a:endParaRPr lang="en-US" dirty="0"/>
          </a:p>
        </p:txBody>
      </p:sp>
      <p:sp>
        <p:nvSpPr>
          <p:cNvPr id="9" name="TextBox 8"/>
          <p:cNvSpPr txBox="1"/>
          <p:nvPr/>
        </p:nvSpPr>
        <p:spPr>
          <a:xfrm>
            <a:off x="842010" y="3870960"/>
            <a:ext cx="2773680" cy="646331"/>
          </a:xfrm>
          <a:prstGeom prst="rect">
            <a:avLst/>
          </a:prstGeom>
          <a:noFill/>
          <a:ln w="38100">
            <a:solidFill>
              <a:schemeClr val="tx1"/>
            </a:solidFill>
          </a:ln>
        </p:spPr>
        <p:txBody>
          <a:bodyPr wrap="square" rtlCol="0">
            <a:spAutoFit/>
          </a:bodyPr>
          <a:lstStyle/>
          <a:p>
            <a:r>
              <a:rPr lang="en-US" dirty="0" smtClean="0"/>
              <a:t>Completed </a:t>
            </a:r>
            <a:r>
              <a:rPr lang="en-US" dirty="0" smtClean="0">
                <a:hlinkClick r:id="rId3"/>
              </a:rPr>
              <a:t>application</a:t>
            </a:r>
            <a:r>
              <a:rPr lang="en-US" dirty="0" smtClean="0"/>
              <a:t> with a non-refundable fee.</a:t>
            </a:r>
            <a:endParaRPr lang="en-US" dirty="0"/>
          </a:p>
        </p:txBody>
      </p:sp>
      <p:sp>
        <p:nvSpPr>
          <p:cNvPr id="11" name="TextBox 10"/>
          <p:cNvSpPr txBox="1"/>
          <p:nvPr/>
        </p:nvSpPr>
        <p:spPr>
          <a:xfrm>
            <a:off x="842010" y="4858822"/>
            <a:ext cx="2773680" cy="646331"/>
          </a:xfrm>
          <a:prstGeom prst="rect">
            <a:avLst/>
          </a:prstGeom>
          <a:noFill/>
          <a:ln w="38100">
            <a:solidFill>
              <a:schemeClr val="tx1"/>
            </a:solidFill>
          </a:ln>
        </p:spPr>
        <p:txBody>
          <a:bodyPr wrap="square" rtlCol="0">
            <a:spAutoFit/>
          </a:bodyPr>
          <a:lstStyle/>
          <a:p>
            <a:r>
              <a:rPr lang="en-US" dirty="0" smtClean="0"/>
              <a:t>…and the </a:t>
            </a:r>
            <a:r>
              <a:rPr lang="en-US" dirty="0" smtClean="0">
                <a:hlinkClick r:id="rId3"/>
              </a:rPr>
              <a:t>Student Handbook</a:t>
            </a:r>
            <a:r>
              <a:rPr lang="en-US" dirty="0" smtClean="0"/>
              <a:t>, as amended.</a:t>
            </a:r>
            <a:endParaRPr lang="en-US"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8673" y="2861489"/>
            <a:ext cx="4342011" cy="2635151"/>
          </a:xfrm>
          <a:prstGeom prst="rect">
            <a:avLst/>
          </a:prstGeom>
        </p:spPr>
      </p:pic>
      <p:cxnSp>
        <p:nvCxnSpPr>
          <p:cNvPr id="14" name="Straight Connector 13"/>
          <p:cNvCxnSpPr/>
          <p:nvPr/>
        </p:nvCxnSpPr>
        <p:spPr>
          <a:xfrm>
            <a:off x="4122420" y="1087874"/>
            <a:ext cx="0" cy="4619506"/>
          </a:xfrm>
          <a:prstGeom prst="line">
            <a:avLst/>
          </a:prstGeom>
          <a:ln w="38100">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5967606" y="3241625"/>
            <a:ext cx="619125" cy="181025"/>
          </a:xfrm>
          <a:prstGeom prst="rect">
            <a:avLst/>
          </a:prstGeom>
          <a:noFill/>
          <a:ln w="19050">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458673" y="1714500"/>
            <a:ext cx="4256116" cy="923330"/>
          </a:xfrm>
          <a:prstGeom prst="rect">
            <a:avLst/>
          </a:prstGeom>
          <a:solidFill>
            <a:srgbClr val="C0504D"/>
          </a:solidFill>
          <a:ln w="38100">
            <a:solidFill>
              <a:schemeClr val="tx1"/>
            </a:solidFill>
          </a:ln>
        </p:spPr>
        <p:txBody>
          <a:bodyPr wrap="square" rtlCol="0">
            <a:spAutoFit/>
          </a:bodyPr>
          <a:lstStyle/>
          <a:p>
            <a:r>
              <a:rPr lang="en-US" dirty="0" smtClean="0"/>
              <a:t>After selecting the text (indicated by the blue highlight), use the drop-down to choose the header you would like to apply </a:t>
            </a:r>
            <a:endParaRPr lang="en-US" dirty="0"/>
          </a:p>
        </p:txBody>
      </p:sp>
      <p:cxnSp>
        <p:nvCxnSpPr>
          <p:cNvPr id="19" name="Straight Arrow Connector 18"/>
          <p:cNvCxnSpPr/>
          <p:nvPr/>
        </p:nvCxnSpPr>
        <p:spPr>
          <a:xfrm flipH="1">
            <a:off x="5212080" y="2637830"/>
            <a:ext cx="207818" cy="1036395"/>
          </a:xfrm>
          <a:prstGeom prst="straightConnector1">
            <a:avLst/>
          </a:prstGeom>
          <a:ln w="38100">
            <a:solidFill>
              <a:srgbClr val="C0504D"/>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7" idx="2"/>
            <a:endCxn id="15" idx="0"/>
          </p:cNvCxnSpPr>
          <p:nvPr/>
        </p:nvCxnSpPr>
        <p:spPr>
          <a:xfrm flipH="1">
            <a:off x="6277169" y="2637830"/>
            <a:ext cx="309562" cy="603795"/>
          </a:xfrm>
          <a:prstGeom prst="straightConnector1">
            <a:avLst/>
          </a:prstGeom>
          <a:ln w="38100">
            <a:solidFill>
              <a:srgbClr val="C0504D"/>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705582" y="1087874"/>
            <a:ext cx="1762298"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Heading Tags</a:t>
            </a:r>
            <a:endParaRPr lang="en-US" sz="2000" b="1" dirty="0">
              <a:effectLst>
                <a:outerShdw blurRad="38100" dist="38100" dir="2700000" algn="tl">
                  <a:srgbClr val="000000">
                    <a:alpha val="43137"/>
                  </a:srgbClr>
                </a:outerShdw>
              </a:effectLst>
            </a:endParaRPr>
          </a:p>
        </p:txBody>
      </p:sp>
      <p:sp>
        <p:nvSpPr>
          <p:cNvPr id="24" name="Multiply 23"/>
          <p:cNvSpPr/>
          <p:nvPr/>
        </p:nvSpPr>
        <p:spPr>
          <a:xfrm>
            <a:off x="306875" y="2738705"/>
            <a:ext cx="838200" cy="1005840"/>
          </a:xfrm>
          <a:prstGeom prst="mathMultiply">
            <a:avLst/>
          </a:prstGeom>
          <a:solidFill>
            <a:srgbClr val="C0504D"/>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Multiply 24"/>
          <p:cNvSpPr/>
          <p:nvPr/>
        </p:nvSpPr>
        <p:spPr>
          <a:xfrm>
            <a:off x="276392" y="3674225"/>
            <a:ext cx="838200" cy="1005840"/>
          </a:xfrm>
          <a:prstGeom prst="mathMultiply">
            <a:avLst/>
          </a:prstGeom>
          <a:solidFill>
            <a:srgbClr val="C0504D"/>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853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5754"/>
          </a:xfrm>
        </p:spPr>
        <p:txBody>
          <a:bodyPr>
            <a:normAutofit/>
          </a:bodyPr>
          <a:lstStyle/>
          <a:p>
            <a:pPr algn="l"/>
            <a:r>
              <a:rPr lang="en-US" dirty="0"/>
              <a:t>On Page </a:t>
            </a:r>
            <a:r>
              <a:rPr lang="en-US" dirty="0" smtClean="0"/>
              <a:t>SEO – Content</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sp>
        <p:nvSpPr>
          <p:cNvPr id="6" name="TextBox 5"/>
          <p:cNvSpPr txBox="1"/>
          <p:nvPr/>
        </p:nvSpPr>
        <p:spPr>
          <a:xfrm>
            <a:off x="640078" y="1138844"/>
            <a:ext cx="4530437"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Keywords – Short Tail / Long Tail</a:t>
            </a:r>
            <a:endParaRPr lang="en-US" sz="2000" b="1" dirty="0">
              <a:effectLst>
                <a:outerShdw blurRad="38100" dist="38100" dir="2700000" algn="tl">
                  <a:srgbClr val="000000">
                    <a:alpha val="43137"/>
                  </a:srgbClr>
                </a:outerShdw>
              </a:effectLst>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0707" y="1851825"/>
            <a:ext cx="4761905" cy="2666667"/>
          </a:xfrm>
          <a:prstGeom prst="rect">
            <a:avLst/>
          </a:prstGeom>
          <a:ln>
            <a:noFill/>
          </a:ln>
          <a:effectLst>
            <a:outerShdw blurRad="190500" algn="tl" rotWithShape="0">
              <a:srgbClr val="000000">
                <a:alpha val="70000"/>
              </a:srgbClr>
            </a:outerShdw>
          </a:effectLst>
        </p:spPr>
      </p:pic>
      <p:sp>
        <p:nvSpPr>
          <p:cNvPr id="3" name="TextBox 2"/>
          <p:cNvSpPr txBox="1"/>
          <p:nvPr/>
        </p:nvSpPr>
        <p:spPr>
          <a:xfrm>
            <a:off x="1329106" y="1890419"/>
            <a:ext cx="1486484" cy="584775"/>
          </a:xfrm>
          <a:prstGeom prst="rect">
            <a:avLst/>
          </a:prstGeom>
          <a:noFill/>
        </p:spPr>
        <p:txBody>
          <a:bodyPr wrap="square" rtlCol="0">
            <a:spAutoFit/>
          </a:bodyPr>
          <a:lstStyle/>
          <a:p>
            <a:r>
              <a:rPr lang="en-US" sz="1600" dirty="0" smtClean="0"/>
              <a:t>Thousands of queries per day</a:t>
            </a:r>
            <a:endParaRPr lang="en-US" sz="1600" dirty="0"/>
          </a:p>
        </p:txBody>
      </p:sp>
      <p:sp>
        <p:nvSpPr>
          <p:cNvPr id="5" name="TextBox 4"/>
          <p:cNvSpPr txBox="1"/>
          <p:nvPr/>
        </p:nvSpPr>
        <p:spPr>
          <a:xfrm>
            <a:off x="955726" y="3957280"/>
            <a:ext cx="1805940" cy="338554"/>
          </a:xfrm>
          <a:prstGeom prst="rect">
            <a:avLst/>
          </a:prstGeom>
          <a:noFill/>
        </p:spPr>
        <p:txBody>
          <a:bodyPr wrap="square" rtlCol="0">
            <a:spAutoFit/>
          </a:bodyPr>
          <a:lstStyle/>
          <a:p>
            <a:r>
              <a:rPr lang="en-US" sz="1600" dirty="0" smtClean="0"/>
              <a:t>&lt;1 query per week</a:t>
            </a:r>
            <a:endParaRPr lang="en-US" sz="1600" dirty="0"/>
          </a:p>
        </p:txBody>
      </p:sp>
      <p:sp>
        <p:nvSpPr>
          <p:cNvPr id="7" name="TextBox 6"/>
          <p:cNvSpPr txBox="1"/>
          <p:nvPr/>
        </p:nvSpPr>
        <p:spPr>
          <a:xfrm>
            <a:off x="3280707" y="4602480"/>
            <a:ext cx="1509689" cy="954107"/>
          </a:xfrm>
          <a:prstGeom prst="rect">
            <a:avLst/>
          </a:prstGeom>
          <a:noFill/>
        </p:spPr>
        <p:txBody>
          <a:bodyPr wrap="square" rtlCol="0">
            <a:spAutoFit/>
          </a:bodyPr>
          <a:lstStyle/>
          <a:p>
            <a:r>
              <a:rPr lang="en-US" sz="1400" b="1" i="1" dirty="0" smtClean="0"/>
              <a:t>Popular queries</a:t>
            </a:r>
            <a:r>
              <a:rPr lang="en-US" sz="1400" b="1" dirty="0" smtClean="0"/>
              <a:t/>
            </a:r>
            <a:br>
              <a:rPr lang="en-US" sz="1400" b="1" dirty="0" smtClean="0"/>
            </a:br>
            <a:r>
              <a:rPr lang="en-US" sz="1400" dirty="0" smtClean="0"/>
              <a:t>University</a:t>
            </a:r>
          </a:p>
          <a:p>
            <a:r>
              <a:rPr lang="en-US" sz="1400" dirty="0" smtClean="0"/>
              <a:t>Degree</a:t>
            </a:r>
            <a:br>
              <a:rPr lang="en-US" sz="1400" dirty="0" smtClean="0"/>
            </a:br>
            <a:r>
              <a:rPr lang="en-US" sz="1400" dirty="0" smtClean="0"/>
              <a:t>Scholarship</a:t>
            </a:r>
            <a:endParaRPr lang="en-US" sz="1400" dirty="0"/>
          </a:p>
        </p:txBody>
      </p:sp>
      <p:sp>
        <p:nvSpPr>
          <p:cNvPr id="8" name="TextBox 7"/>
          <p:cNvSpPr txBox="1"/>
          <p:nvPr/>
        </p:nvSpPr>
        <p:spPr>
          <a:xfrm>
            <a:off x="5169872" y="4594860"/>
            <a:ext cx="3379768" cy="954107"/>
          </a:xfrm>
          <a:prstGeom prst="rect">
            <a:avLst/>
          </a:prstGeom>
          <a:noFill/>
        </p:spPr>
        <p:txBody>
          <a:bodyPr wrap="square" rtlCol="0">
            <a:spAutoFit/>
          </a:bodyPr>
          <a:lstStyle/>
          <a:p>
            <a:r>
              <a:rPr lang="en-US" sz="1400" b="1" i="1" dirty="0" smtClean="0"/>
              <a:t>“Long Tail” queries</a:t>
            </a:r>
            <a:r>
              <a:rPr lang="en-US" sz="1400" b="1" i="1" dirty="0"/>
              <a:t/>
            </a:r>
            <a:br>
              <a:rPr lang="en-US" sz="1400" b="1" i="1" dirty="0"/>
            </a:br>
            <a:r>
              <a:rPr lang="en-US" sz="1400" dirty="0" smtClean="0"/>
              <a:t>UWG </a:t>
            </a:r>
            <a:r>
              <a:rPr lang="en-US" sz="1400" dirty="0"/>
              <a:t>W</a:t>
            </a:r>
            <a:r>
              <a:rPr lang="en-US" sz="1400" dirty="0" smtClean="0"/>
              <a:t>olfden’s serving hours</a:t>
            </a:r>
          </a:p>
          <a:p>
            <a:r>
              <a:rPr lang="en-US" sz="1400" dirty="0" smtClean="0"/>
              <a:t>freshmen scholarships for education majors</a:t>
            </a:r>
          </a:p>
          <a:p>
            <a:r>
              <a:rPr lang="en-US" sz="1400" dirty="0" smtClean="0"/>
              <a:t>Application to book Wolfie for a party</a:t>
            </a:r>
            <a:endParaRPr lang="en-US" sz="1400" dirty="0"/>
          </a:p>
        </p:txBody>
      </p:sp>
      <p:cxnSp>
        <p:nvCxnSpPr>
          <p:cNvPr id="12" name="Straight Connector 11"/>
          <p:cNvCxnSpPr>
            <a:stCxn id="3" idx="3"/>
          </p:cNvCxnSpPr>
          <p:nvPr/>
        </p:nvCxnSpPr>
        <p:spPr>
          <a:xfrm flipV="1">
            <a:off x="2815590" y="2182806"/>
            <a:ext cx="465117" cy="1"/>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5" idx="3"/>
          </p:cNvCxnSpPr>
          <p:nvPr/>
        </p:nvCxnSpPr>
        <p:spPr>
          <a:xfrm>
            <a:off x="2761666" y="4126557"/>
            <a:ext cx="519041"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320540" y="1598032"/>
            <a:ext cx="2232660" cy="584775"/>
          </a:xfrm>
          <a:prstGeom prst="rect">
            <a:avLst/>
          </a:prstGeom>
          <a:noFill/>
        </p:spPr>
        <p:txBody>
          <a:bodyPr wrap="square" rtlCol="0">
            <a:spAutoFit/>
          </a:bodyPr>
          <a:lstStyle/>
          <a:p>
            <a:r>
              <a:rPr lang="en-US" sz="1600" dirty="0" smtClean="0"/>
              <a:t>The “Head” of the search demand curve</a:t>
            </a:r>
            <a:endParaRPr lang="en-US" sz="1600" dirty="0"/>
          </a:p>
        </p:txBody>
      </p:sp>
      <p:sp>
        <p:nvSpPr>
          <p:cNvPr id="16" name="TextBox 15"/>
          <p:cNvSpPr txBox="1"/>
          <p:nvPr/>
        </p:nvSpPr>
        <p:spPr>
          <a:xfrm>
            <a:off x="6050279" y="3386554"/>
            <a:ext cx="2118361" cy="338554"/>
          </a:xfrm>
          <a:prstGeom prst="rect">
            <a:avLst/>
          </a:prstGeom>
          <a:noFill/>
        </p:spPr>
        <p:txBody>
          <a:bodyPr wrap="square" rtlCol="0">
            <a:spAutoFit/>
          </a:bodyPr>
          <a:lstStyle/>
          <a:p>
            <a:r>
              <a:rPr lang="en-US" sz="1600" dirty="0" smtClean="0"/>
              <a:t>The “Long Tail”</a:t>
            </a:r>
            <a:endParaRPr lang="en-US" sz="1600" dirty="0"/>
          </a:p>
        </p:txBody>
      </p:sp>
      <p:cxnSp>
        <p:nvCxnSpPr>
          <p:cNvPr id="18" name="Straight Arrow Connector 17"/>
          <p:cNvCxnSpPr>
            <a:stCxn id="15" idx="1"/>
          </p:cNvCxnSpPr>
          <p:nvPr/>
        </p:nvCxnSpPr>
        <p:spPr>
          <a:xfrm flipH="1">
            <a:off x="3581400" y="1890420"/>
            <a:ext cx="739140" cy="174600"/>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7109459" y="3725108"/>
            <a:ext cx="0" cy="401449"/>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24973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5754"/>
          </a:xfrm>
        </p:spPr>
        <p:txBody>
          <a:bodyPr>
            <a:normAutofit/>
          </a:bodyPr>
          <a:lstStyle/>
          <a:p>
            <a:pPr algn="l"/>
            <a:r>
              <a:rPr lang="en-US" dirty="0"/>
              <a:t>On Page </a:t>
            </a:r>
            <a:r>
              <a:rPr lang="en-US" dirty="0" smtClean="0"/>
              <a:t>SEO – Content</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sp>
        <p:nvSpPr>
          <p:cNvPr id="6" name="TextBox 5"/>
          <p:cNvSpPr txBox="1"/>
          <p:nvPr/>
        </p:nvSpPr>
        <p:spPr>
          <a:xfrm>
            <a:off x="457200" y="1106835"/>
            <a:ext cx="2788920"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Keywords - Research</a:t>
            </a:r>
            <a:endParaRPr lang="en-US" sz="2000" b="1" dirty="0">
              <a:effectLst>
                <a:outerShdw blurRad="38100" dist="38100" dir="2700000" algn="tl">
                  <a:srgbClr val="000000">
                    <a:alpha val="43137"/>
                  </a:srgbClr>
                </a:outerShdw>
              </a:effectLst>
            </a:endParaRPr>
          </a:p>
        </p:txBody>
      </p:sp>
      <p:sp>
        <p:nvSpPr>
          <p:cNvPr id="7" name="TextBox 6"/>
          <p:cNvSpPr txBox="1"/>
          <p:nvPr/>
        </p:nvSpPr>
        <p:spPr>
          <a:xfrm>
            <a:off x="457200" y="1738699"/>
            <a:ext cx="4087368" cy="3416320"/>
          </a:xfrm>
          <a:prstGeom prst="rect">
            <a:avLst/>
          </a:prstGeom>
          <a:noFill/>
        </p:spPr>
        <p:txBody>
          <a:bodyPr wrap="square" rtlCol="0">
            <a:spAutoFit/>
          </a:bodyPr>
          <a:lstStyle/>
          <a:p>
            <a:pPr marL="342900" indent="-342900">
              <a:buAutoNum type="arabicPeriod"/>
            </a:pPr>
            <a:r>
              <a:rPr lang="en-US" dirty="0" smtClean="0"/>
              <a:t>Make a list of one- to three- word phrases related to your website.</a:t>
            </a:r>
          </a:p>
          <a:p>
            <a:pPr marL="342900" indent="-342900">
              <a:buAutoNum type="arabicPeriod"/>
            </a:pPr>
            <a:r>
              <a:rPr lang="en-US" dirty="0" smtClean="0"/>
              <a:t>Produce synonyms that might be used by potential students.</a:t>
            </a:r>
          </a:p>
          <a:p>
            <a:pPr marL="342900" indent="-342900">
              <a:buAutoNum type="arabicPeriod"/>
            </a:pPr>
            <a:r>
              <a:rPr lang="en-US" dirty="0" smtClean="0"/>
              <a:t>Create a directory of all the people, projects, ideas, and companies connected to your site.</a:t>
            </a:r>
          </a:p>
          <a:p>
            <a:pPr marL="342900" indent="-342900">
              <a:buAutoNum type="arabicPeriod"/>
            </a:pPr>
            <a:r>
              <a:rPr lang="en-US" dirty="0" smtClean="0"/>
              <a:t>Review your current site and extract current key phrases.</a:t>
            </a:r>
          </a:p>
          <a:p>
            <a:pPr marL="342900" indent="-342900">
              <a:buAutoNum type="arabicPeriod"/>
            </a:pPr>
            <a:r>
              <a:rPr lang="en-US" dirty="0" smtClean="0"/>
              <a:t>Review websites associated with UWG and / or media sites to see what phrases they use.</a:t>
            </a:r>
          </a:p>
        </p:txBody>
      </p:sp>
      <p:sp>
        <p:nvSpPr>
          <p:cNvPr id="8" name="TextBox 7"/>
          <p:cNvSpPr txBox="1"/>
          <p:nvPr/>
        </p:nvSpPr>
        <p:spPr>
          <a:xfrm>
            <a:off x="4544568" y="1738699"/>
            <a:ext cx="4087368" cy="3693319"/>
          </a:xfrm>
          <a:prstGeom prst="rect">
            <a:avLst/>
          </a:prstGeom>
          <a:noFill/>
        </p:spPr>
        <p:txBody>
          <a:bodyPr wrap="square" rtlCol="0">
            <a:spAutoFit/>
          </a:bodyPr>
          <a:lstStyle/>
          <a:p>
            <a:pPr marL="342900" indent="-342900">
              <a:buAutoNum type="arabicPeriod" startAt="6"/>
            </a:pPr>
            <a:r>
              <a:rPr lang="en-US" dirty="0" smtClean="0"/>
              <a:t>List </a:t>
            </a:r>
            <a:r>
              <a:rPr lang="en-US" dirty="0"/>
              <a:t>all your program names, products, and other services provided</a:t>
            </a:r>
            <a:r>
              <a:rPr lang="en-US" dirty="0" smtClean="0"/>
              <a:t>.</a:t>
            </a:r>
          </a:p>
          <a:p>
            <a:pPr marL="342900" indent="-342900">
              <a:buAutoNum type="arabicPeriod" startAt="7"/>
            </a:pPr>
            <a:r>
              <a:rPr lang="en-US" dirty="0" smtClean="0"/>
              <a:t>Have your department imagine they are potential </a:t>
            </a:r>
            <a:r>
              <a:rPr lang="en-US" dirty="0"/>
              <a:t>students. What would they type in to find you</a:t>
            </a:r>
            <a:r>
              <a:rPr lang="en-US" dirty="0" smtClean="0"/>
              <a:t>?</a:t>
            </a:r>
          </a:p>
          <a:p>
            <a:pPr marL="342900" indent="-342900">
              <a:buAutoNum type="arabicPeriod" startAt="7"/>
            </a:pPr>
            <a:r>
              <a:rPr lang="en-US" dirty="0" smtClean="0"/>
              <a:t>Ask students and people outside your department what they would search for.</a:t>
            </a:r>
            <a:endParaRPr lang="en-US" dirty="0"/>
          </a:p>
          <a:p>
            <a:pPr marL="342900" indent="-342900">
              <a:buAutoNum type="arabicPeriod" startAt="7"/>
            </a:pPr>
            <a:r>
              <a:rPr lang="en-US" dirty="0" smtClean="0"/>
              <a:t>Review your competitors’ websites and see what key phrases they use.</a:t>
            </a:r>
          </a:p>
          <a:p>
            <a:pPr marL="342900" indent="-342900">
              <a:buAutoNum type="arabicPeriod" startAt="7"/>
            </a:pPr>
            <a:r>
              <a:rPr lang="en-US" dirty="0" smtClean="0"/>
              <a:t> Consider including your competitor’s non-branded terms for use in your keyword list.</a:t>
            </a:r>
            <a:endParaRPr lang="en-US" dirty="0"/>
          </a:p>
        </p:txBody>
      </p:sp>
    </p:spTree>
    <p:extLst>
      <p:ext uri="{BB962C8B-B14F-4D97-AF65-F5344CB8AC3E}">
        <p14:creationId xmlns:p14="http://schemas.microsoft.com/office/powerpoint/2010/main" val="6240186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5754"/>
          </a:xfrm>
        </p:spPr>
        <p:txBody>
          <a:bodyPr>
            <a:normAutofit/>
          </a:bodyPr>
          <a:lstStyle/>
          <a:p>
            <a:pPr algn="l"/>
            <a:r>
              <a:rPr lang="en-US" dirty="0"/>
              <a:t>On Page </a:t>
            </a:r>
            <a:r>
              <a:rPr lang="en-US" dirty="0" smtClean="0"/>
              <a:t>SEO – Content</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sp>
        <p:nvSpPr>
          <p:cNvPr id="6" name="TextBox 5"/>
          <p:cNvSpPr txBox="1"/>
          <p:nvPr/>
        </p:nvSpPr>
        <p:spPr>
          <a:xfrm>
            <a:off x="457200" y="1106835"/>
            <a:ext cx="3604260"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Keywords – Google </a:t>
            </a:r>
            <a:r>
              <a:rPr lang="en-US" sz="2000" b="1" dirty="0" err="1" smtClean="0">
                <a:effectLst>
                  <a:outerShdw blurRad="38100" dist="38100" dir="2700000" algn="tl">
                    <a:srgbClr val="000000">
                      <a:alpha val="43137"/>
                    </a:srgbClr>
                  </a:outerShdw>
                </a:effectLst>
              </a:rPr>
              <a:t>Adwords</a:t>
            </a:r>
            <a:endParaRPr lang="en-US" sz="2000" b="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3428" y="2493103"/>
            <a:ext cx="5917692" cy="2320004"/>
          </a:xfrm>
          <a:prstGeom prst="rect">
            <a:avLst/>
          </a:prstGeom>
          <a:ln>
            <a:noFill/>
          </a:ln>
          <a:effectLst>
            <a:outerShdw blurRad="190500" algn="tl" rotWithShape="0">
              <a:srgbClr val="000000">
                <a:alpha val="70000"/>
              </a:srgbClr>
            </a:outerShdw>
          </a:effectLst>
        </p:spPr>
      </p:pic>
      <p:sp>
        <p:nvSpPr>
          <p:cNvPr id="5" name="TextBox 4"/>
          <p:cNvSpPr txBox="1"/>
          <p:nvPr/>
        </p:nvSpPr>
        <p:spPr>
          <a:xfrm>
            <a:off x="457200" y="1722120"/>
            <a:ext cx="3284220" cy="369332"/>
          </a:xfrm>
          <a:prstGeom prst="rect">
            <a:avLst/>
          </a:prstGeom>
          <a:noFill/>
        </p:spPr>
        <p:txBody>
          <a:bodyPr wrap="square" rtlCol="0">
            <a:spAutoFit/>
          </a:bodyPr>
          <a:lstStyle/>
          <a:p>
            <a:r>
              <a:rPr lang="en-US" dirty="0" smtClean="0"/>
              <a:t>The Best Keywords Are: </a:t>
            </a:r>
            <a:endParaRPr lang="en-US" dirty="0"/>
          </a:p>
        </p:txBody>
      </p:sp>
      <p:sp>
        <p:nvSpPr>
          <p:cNvPr id="9" name="TextBox 8"/>
          <p:cNvSpPr txBox="1"/>
          <p:nvPr/>
        </p:nvSpPr>
        <p:spPr>
          <a:xfrm>
            <a:off x="312420" y="2362248"/>
            <a:ext cx="2590800" cy="646331"/>
          </a:xfrm>
          <a:prstGeom prst="rect">
            <a:avLst/>
          </a:prstGeom>
          <a:solidFill>
            <a:srgbClr val="C0504D"/>
          </a:solidFill>
          <a:ln w="38100">
            <a:solidFill>
              <a:schemeClr val="tx1"/>
            </a:solidFill>
          </a:ln>
        </p:spPr>
        <p:txBody>
          <a:bodyPr wrap="square" rtlCol="0">
            <a:spAutoFit/>
          </a:bodyPr>
          <a:lstStyle/>
          <a:p>
            <a:pPr algn="ctr"/>
            <a:r>
              <a:rPr lang="en-US" dirty="0" smtClean="0"/>
              <a:t>High Volume</a:t>
            </a:r>
            <a:br>
              <a:rPr lang="en-US" dirty="0" smtClean="0"/>
            </a:br>
            <a:r>
              <a:rPr lang="en-US" dirty="0" smtClean="0"/>
              <a:t>(many searches/month)</a:t>
            </a:r>
            <a:endParaRPr lang="en-US" dirty="0"/>
          </a:p>
        </p:txBody>
      </p:sp>
      <p:sp>
        <p:nvSpPr>
          <p:cNvPr id="10" name="TextBox 9"/>
          <p:cNvSpPr txBox="1"/>
          <p:nvPr/>
        </p:nvSpPr>
        <p:spPr>
          <a:xfrm>
            <a:off x="312420" y="3329940"/>
            <a:ext cx="2590800" cy="646331"/>
          </a:xfrm>
          <a:prstGeom prst="rect">
            <a:avLst/>
          </a:prstGeom>
          <a:solidFill>
            <a:srgbClr val="4AA9C3"/>
          </a:solidFill>
          <a:ln w="38100">
            <a:solidFill>
              <a:schemeClr val="tx1"/>
            </a:solidFill>
          </a:ln>
        </p:spPr>
        <p:txBody>
          <a:bodyPr wrap="square" rtlCol="0">
            <a:spAutoFit/>
          </a:bodyPr>
          <a:lstStyle/>
          <a:p>
            <a:pPr algn="ctr"/>
            <a:r>
              <a:rPr lang="en-US" dirty="0" smtClean="0"/>
              <a:t>Low Competition</a:t>
            </a:r>
            <a:br>
              <a:rPr lang="en-US" dirty="0" smtClean="0"/>
            </a:br>
            <a:r>
              <a:rPr lang="en-US" dirty="0" smtClean="0"/>
              <a:t>(weak sites in the top 10)</a:t>
            </a:r>
            <a:endParaRPr lang="en-US" dirty="0"/>
          </a:p>
        </p:txBody>
      </p:sp>
      <p:sp>
        <p:nvSpPr>
          <p:cNvPr id="11" name="TextBox 10"/>
          <p:cNvSpPr txBox="1"/>
          <p:nvPr/>
        </p:nvSpPr>
        <p:spPr>
          <a:xfrm>
            <a:off x="312420" y="4259580"/>
            <a:ext cx="2590800" cy="615553"/>
          </a:xfrm>
          <a:prstGeom prst="rect">
            <a:avLst/>
          </a:prstGeom>
          <a:solidFill>
            <a:srgbClr val="00B050"/>
          </a:solidFill>
          <a:ln w="38100">
            <a:solidFill>
              <a:schemeClr val="tx1"/>
            </a:solidFill>
          </a:ln>
        </p:spPr>
        <p:txBody>
          <a:bodyPr wrap="square" rtlCol="0">
            <a:spAutoFit/>
          </a:bodyPr>
          <a:lstStyle/>
          <a:p>
            <a:pPr algn="ctr"/>
            <a:r>
              <a:rPr lang="en-US" dirty="0" smtClean="0"/>
              <a:t>High Value</a:t>
            </a:r>
            <a:br>
              <a:rPr lang="en-US" dirty="0" smtClean="0"/>
            </a:br>
            <a:r>
              <a:rPr lang="en-US" sz="1600" dirty="0" smtClean="0"/>
              <a:t>(Large % of visitors convert)</a:t>
            </a:r>
            <a:endParaRPr lang="en-US" sz="1600" dirty="0"/>
          </a:p>
        </p:txBody>
      </p:sp>
      <p:sp>
        <p:nvSpPr>
          <p:cNvPr id="13" name="TextBox 12"/>
          <p:cNvSpPr txBox="1"/>
          <p:nvPr/>
        </p:nvSpPr>
        <p:spPr>
          <a:xfrm>
            <a:off x="2404110" y="6181457"/>
            <a:ext cx="5010150" cy="338554"/>
          </a:xfrm>
          <a:prstGeom prst="rect">
            <a:avLst/>
          </a:prstGeom>
          <a:noFill/>
        </p:spPr>
        <p:txBody>
          <a:bodyPr wrap="square" rtlCol="0">
            <a:spAutoFit/>
          </a:bodyPr>
          <a:lstStyle/>
          <a:p>
            <a:r>
              <a:rPr lang="en-US" sz="1600" dirty="0">
                <a:solidFill>
                  <a:schemeClr val="bg1"/>
                </a:solidFill>
                <a:hlinkClick r:id="rId4"/>
              </a:rPr>
              <a:t>https://adwords.google.com/select/KeywordToolExternal</a:t>
            </a:r>
            <a:r>
              <a:rPr lang="en-US" sz="1600" dirty="0">
                <a:solidFill>
                  <a:schemeClr val="bg1"/>
                </a:solidFill>
              </a:rPr>
              <a:t> </a:t>
            </a:r>
          </a:p>
        </p:txBody>
      </p:sp>
    </p:spTree>
    <p:extLst>
      <p:ext uri="{BB962C8B-B14F-4D97-AF65-F5344CB8AC3E}">
        <p14:creationId xmlns:p14="http://schemas.microsoft.com/office/powerpoint/2010/main" val="21433472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5754"/>
          </a:xfrm>
        </p:spPr>
        <p:txBody>
          <a:bodyPr>
            <a:normAutofit/>
          </a:bodyPr>
          <a:lstStyle/>
          <a:p>
            <a:pPr algn="l"/>
            <a:r>
              <a:rPr lang="en-US" dirty="0"/>
              <a:t>On Page </a:t>
            </a:r>
            <a:r>
              <a:rPr lang="en-US" dirty="0" smtClean="0"/>
              <a:t>SEO – Content</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sp>
        <p:nvSpPr>
          <p:cNvPr id="6" name="TextBox 5"/>
          <p:cNvSpPr txBox="1"/>
          <p:nvPr/>
        </p:nvSpPr>
        <p:spPr>
          <a:xfrm>
            <a:off x="5084826" y="1116390"/>
            <a:ext cx="3368040" cy="523220"/>
          </a:xfrm>
          <a:prstGeom prst="rect">
            <a:avLst/>
          </a:prstGeom>
          <a:noFill/>
        </p:spPr>
        <p:txBody>
          <a:bodyPr wrap="square" rtlCol="0">
            <a:spAutoFit/>
          </a:bodyPr>
          <a:lstStyle/>
          <a:p>
            <a:pPr algn="ctr"/>
            <a:r>
              <a:rPr lang="en-US" sz="2800" b="1" dirty="0" smtClean="0">
                <a:solidFill>
                  <a:srgbClr val="4AA9C3"/>
                </a:solidFill>
                <a:effectLst>
                  <a:outerShdw blurRad="38100" dist="38100" dir="2700000" algn="tl">
                    <a:srgbClr val="000000">
                      <a:alpha val="43137"/>
                    </a:srgbClr>
                  </a:outerShdw>
                </a:effectLst>
              </a:rPr>
              <a:t>“GREAT” Content</a:t>
            </a:r>
            <a:endParaRPr lang="en-US" sz="2800" b="1" dirty="0">
              <a:solidFill>
                <a:srgbClr val="4AA9C3"/>
              </a:solidFill>
              <a:effectLst>
                <a:outerShdw blurRad="38100" dist="38100" dir="2700000" algn="tl">
                  <a:srgbClr val="000000">
                    <a:alpha val="43137"/>
                  </a:srgbClr>
                </a:outerShdw>
              </a:effectLst>
            </a:endParaRPr>
          </a:p>
        </p:txBody>
      </p:sp>
      <p:sp>
        <p:nvSpPr>
          <p:cNvPr id="3" name="TextBox 2"/>
          <p:cNvSpPr txBox="1"/>
          <p:nvPr/>
        </p:nvSpPr>
        <p:spPr>
          <a:xfrm>
            <a:off x="457200" y="1946672"/>
            <a:ext cx="3726180" cy="646331"/>
          </a:xfrm>
          <a:prstGeom prst="rect">
            <a:avLst/>
          </a:prstGeom>
          <a:solidFill>
            <a:srgbClr val="C0504D"/>
          </a:solidFill>
          <a:ln w="38100">
            <a:solidFill>
              <a:schemeClr val="tx1"/>
            </a:solidFill>
          </a:ln>
        </p:spPr>
        <p:txBody>
          <a:bodyPr wrap="square" rtlCol="0">
            <a:spAutoFit/>
          </a:bodyPr>
          <a:lstStyle/>
          <a:p>
            <a:pPr algn="ctr"/>
            <a:r>
              <a:rPr lang="en-US" dirty="0" smtClean="0"/>
              <a:t>Satisfies the searcher’s basic information requirements</a:t>
            </a:r>
            <a:endParaRPr lang="en-US" dirty="0"/>
          </a:p>
        </p:txBody>
      </p:sp>
      <p:sp>
        <p:nvSpPr>
          <p:cNvPr id="9" name="TextBox 8"/>
          <p:cNvSpPr txBox="1"/>
          <p:nvPr/>
        </p:nvSpPr>
        <p:spPr>
          <a:xfrm>
            <a:off x="457200" y="2819400"/>
            <a:ext cx="3726180" cy="646331"/>
          </a:xfrm>
          <a:prstGeom prst="rect">
            <a:avLst/>
          </a:prstGeom>
          <a:solidFill>
            <a:srgbClr val="C0504D"/>
          </a:solidFill>
          <a:ln w="38100">
            <a:solidFill>
              <a:schemeClr val="tx1"/>
            </a:solidFill>
          </a:ln>
        </p:spPr>
        <p:txBody>
          <a:bodyPr wrap="square" rtlCol="0">
            <a:spAutoFit/>
          </a:bodyPr>
          <a:lstStyle/>
          <a:p>
            <a:pPr algn="ctr"/>
            <a:r>
              <a:rPr lang="en-US" dirty="0" smtClean="0"/>
              <a:t>Written by a human and not duplicated elsewhere</a:t>
            </a:r>
            <a:endParaRPr lang="en-US" dirty="0"/>
          </a:p>
        </p:txBody>
      </p:sp>
      <p:sp>
        <p:nvSpPr>
          <p:cNvPr id="10" name="TextBox 9"/>
          <p:cNvSpPr txBox="1"/>
          <p:nvPr/>
        </p:nvSpPr>
        <p:spPr>
          <a:xfrm>
            <a:off x="457200" y="3756660"/>
            <a:ext cx="3726180" cy="646331"/>
          </a:xfrm>
          <a:prstGeom prst="rect">
            <a:avLst/>
          </a:prstGeom>
          <a:solidFill>
            <a:srgbClr val="C0504D"/>
          </a:solidFill>
          <a:ln w="38100">
            <a:solidFill>
              <a:schemeClr val="tx1"/>
            </a:solidFill>
          </a:ln>
        </p:spPr>
        <p:txBody>
          <a:bodyPr wrap="square" rtlCol="0">
            <a:spAutoFit/>
          </a:bodyPr>
          <a:lstStyle/>
          <a:p>
            <a:pPr algn="ctr"/>
            <a:r>
              <a:rPr lang="en-US" dirty="0" smtClean="0"/>
              <a:t>Long enough to fulfill basic needs of engines for depth/uniqueness</a:t>
            </a:r>
            <a:endParaRPr lang="en-US" dirty="0"/>
          </a:p>
        </p:txBody>
      </p:sp>
      <p:sp>
        <p:nvSpPr>
          <p:cNvPr id="11" name="TextBox 10"/>
          <p:cNvSpPr txBox="1"/>
          <p:nvPr/>
        </p:nvSpPr>
        <p:spPr>
          <a:xfrm>
            <a:off x="457200" y="4739640"/>
            <a:ext cx="3726180" cy="646331"/>
          </a:xfrm>
          <a:prstGeom prst="rect">
            <a:avLst/>
          </a:prstGeom>
          <a:solidFill>
            <a:srgbClr val="C0504D"/>
          </a:solidFill>
          <a:ln w="38100">
            <a:solidFill>
              <a:schemeClr val="tx1"/>
            </a:solidFill>
          </a:ln>
        </p:spPr>
        <p:txBody>
          <a:bodyPr wrap="square" rtlCol="0">
            <a:spAutoFit/>
          </a:bodyPr>
          <a:lstStyle/>
          <a:p>
            <a:pPr algn="ctr"/>
            <a:r>
              <a:rPr lang="en-US" dirty="0" smtClean="0"/>
              <a:t>Grammatically correct; free of spelling / punctuation errors</a:t>
            </a:r>
            <a:endParaRPr lang="en-US" dirty="0"/>
          </a:p>
        </p:txBody>
      </p:sp>
      <p:sp>
        <p:nvSpPr>
          <p:cNvPr id="12" name="TextBox 11"/>
          <p:cNvSpPr txBox="1"/>
          <p:nvPr/>
        </p:nvSpPr>
        <p:spPr>
          <a:xfrm>
            <a:off x="4905756" y="1946671"/>
            <a:ext cx="3726180" cy="646331"/>
          </a:xfrm>
          <a:prstGeom prst="rect">
            <a:avLst/>
          </a:prstGeom>
          <a:solidFill>
            <a:srgbClr val="4AA9C3"/>
          </a:solidFill>
          <a:ln w="38100">
            <a:solidFill>
              <a:schemeClr val="tx1"/>
            </a:solidFill>
          </a:ln>
        </p:spPr>
        <p:txBody>
          <a:bodyPr wrap="square" rtlCol="0">
            <a:spAutoFit/>
          </a:bodyPr>
          <a:lstStyle/>
          <a:p>
            <a:pPr algn="ctr"/>
            <a:r>
              <a:rPr lang="en-US" dirty="0" smtClean="0"/>
              <a:t>Surprises and delights the searcher by being remarkable</a:t>
            </a:r>
            <a:endParaRPr lang="en-US" dirty="0"/>
          </a:p>
        </p:txBody>
      </p:sp>
      <p:sp>
        <p:nvSpPr>
          <p:cNvPr id="13" name="TextBox 12"/>
          <p:cNvSpPr txBox="1"/>
          <p:nvPr/>
        </p:nvSpPr>
        <p:spPr>
          <a:xfrm>
            <a:off x="4905756" y="2796540"/>
            <a:ext cx="3726180" cy="646331"/>
          </a:xfrm>
          <a:prstGeom prst="rect">
            <a:avLst/>
          </a:prstGeom>
          <a:solidFill>
            <a:srgbClr val="4AA9C3"/>
          </a:solidFill>
          <a:ln w="38100">
            <a:solidFill>
              <a:schemeClr val="tx1"/>
            </a:solidFill>
          </a:ln>
        </p:spPr>
        <p:txBody>
          <a:bodyPr wrap="square" rtlCol="0">
            <a:spAutoFit/>
          </a:bodyPr>
          <a:lstStyle/>
          <a:p>
            <a:pPr algn="ctr"/>
            <a:r>
              <a:rPr lang="en-US" dirty="0" smtClean="0"/>
              <a:t>Produced by extraordinary writers and designers</a:t>
            </a:r>
            <a:endParaRPr lang="en-US" dirty="0"/>
          </a:p>
        </p:txBody>
      </p:sp>
      <p:sp>
        <p:nvSpPr>
          <p:cNvPr id="14" name="TextBox 13"/>
          <p:cNvSpPr txBox="1"/>
          <p:nvPr/>
        </p:nvSpPr>
        <p:spPr>
          <a:xfrm>
            <a:off x="4905756" y="3641243"/>
            <a:ext cx="3726180" cy="877163"/>
          </a:xfrm>
          <a:prstGeom prst="rect">
            <a:avLst/>
          </a:prstGeom>
          <a:solidFill>
            <a:srgbClr val="4AA9C3"/>
          </a:solidFill>
          <a:ln w="38100">
            <a:solidFill>
              <a:schemeClr val="tx1"/>
            </a:solidFill>
          </a:ln>
        </p:spPr>
        <p:txBody>
          <a:bodyPr wrap="square" rtlCol="0">
            <a:spAutoFit/>
          </a:bodyPr>
          <a:lstStyle/>
          <a:p>
            <a:pPr algn="ctr"/>
            <a:r>
              <a:rPr lang="en-US" sz="1700" dirty="0" smtClean="0"/>
              <a:t>May leverage video, audio, graphics &amp; photos to convey a unique, shareable experience.</a:t>
            </a:r>
            <a:endParaRPr lang="en-US" sz="1700" dirty="0"/>
          </a:p>
        </p:txBody>
      </p:sp>
      <p:sp>
        <p:nvSpPr>
          <p:cNvPr id="15" name="TextBox 14"/>
          <p:cNvSpPr txBox="1"/>
          <p:nvPr/>
        </p:nvSpPr>
        <p:spPr>
          <a:xfrm>
            <a:off x="4905756" y="4739640"/>
            <a:ext cx="3726180" cy="646331"/>
          </a:xfrm>
          <a:prstGeom prst="rect">
            <a:avLst/>
          </a:prstGeom>
          <a:solidFill>
            <a:srgbClr val="4AA9C3"/>
          </a:solidFill>
          <a:ln w="38100">
            <a:solidFill>
              <a:schemeClr val="tx1"/>
            </a:solidFill>
          </a:ln>
        </p:spPr>
        <p:txBody>
          <a:bodyPr wrap="square" rtlCol="0">
            <a:spAutoFit/>
          </a:bodyPr>
          <a:lstStyle/>
          <a:p>
            <a:pPr algn="ctr"/>
            <a:r>
              <a:rPr lang="en-US" dirty="0" smtClean="0"/>
              <a:t>Produced by extraordinary writers and designers</a:t>
            </a:r>
            <a:endParaRPr lang="en-US" dirty="0"/>
          </a:p>
        </p:txBody>
      </p:sp>
      <p:sp>
        <p:nvSpPr>
          <p:cNvPr id="16" name="TextBox 15"/>
          <p:cNvSpPr txBox="1"/>
          <p:nvPr/>
        </p:nvSpPr>
        <p:spPr>
          <a:xfrm>
            <a:off x="701040" y="1116390"/>
            <a:ext cx="3238500" cy="523220"/>
          </a:xfrm>
          <a:prstGeom prst="rect">
            <a:avLst/>
          </a:prstGeom>
          <a:noFill/>
        </p:spPr>
        <p:txBody>
          <a:bodyPr wrap="square" rtlCol="0">
            <a:spAutoFit/>
          </a:bodyPr>
          <a:lstStyle/>
          <a:p>
            <a:pPr algn="ctr"/>
            <a:r>
              <a:rPr lang="en-US" sz="2800" b="1" dirty="0" smtClean="0">
                <a:solidFill>
                  <a:srgbClr val="C0504D"/>
                </a:solidFill>
                <a:effectLst>
                  <a:outerShdw blurRad="38100" dist="38100" dir="2700000" algn="tl">
                    <a:srgbClr val="000000">
                      <a:alpha val="43137"/>
                    </a:srgbClr>
                  </a:outerShdw>
                </a:effectLst>
              </a:rPr>
              <a:t>“Good” Content</a:t>
            </a:r>
            <a:endParaRPr lang="en-US" sz="2800" b="1" dirty="0">
              <a:solidFill>
                <a:srgbClr val="C0504D"/>
              </a:solidFill>
              <a:effectLst>
                <a:outerShdw blurRad="38100" dist="38100" dir="2700000" algn="tl">
                  <a:srgbClr val="000000">
                    <a:alpha val="43137"/>
                  </a:srgbClr>
                </a:outerShdw>
              </a:effectLst>
            </a:endParaRPr>
          </a:p>
        </p:txBody>
      </p:sp>
      <p:sp>
        <p:nvSpPr>
          <p:cNvPr id="17" name="TextBox 16"/>
          <p:cNvSpPr txBox="1"/>
          <p:nvPr/>
        </p:nvSpPr>
        <p:spPr>
          <a:xfrm>
            <a:off x="4222204" y="1134458"/>
            <a:ext cx="644728" cy="523220"/>
          </a:xfrm>
          <a:prstGeom prst="rect">
            <a:avLst/>
          </a:prstGeom>
          <a:noFill/>
        </p:spPr>
        <p:txBody>
          <a:bodyPr wrap="none" rtlCol="0">
            <a:spAutoFit/>
          </a:bodyPr>
          <a:lstStyle/>
          <a:p>
            <a:r>
              <a:rPr lang="en-US" sz="2800" dirty="0" smtClean="0"/>
              <a:t>VS.</a:t>
            </a:r>
            <a:endParaRPr lang="en-US" sz="2800" dirty="0"/>
          </a:p>
        </p:txBody>
      </p:sp>
    </p:spTree>
    <p:extLst>
      <p:ext uri="{BB962C8B-B14F-4D97-AF65-F5344CB8AC3E}">
        <p14:creationId xmlns:p14="http://schemas.microsoft.com/office/powerpoint/2010/main" val="26996600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5754"/>
          </a:xfrm>
        </p:spPr>
        <p:txBody>
          <a:bodyPr>
            <a:normAutofit/>
          </a:bodyPr>
          <a:lstStyle/>
          <a:p>
            <a:pPr algn="l"/>
            <a:r>
              <a:rPr lang="en-US" dirty="0" smtClean="0"/>
              <a:t>Off Page SEO</a:t>
            </a:r>
            <a:endParaRPr lang="en-US" dirty="0"/>
          </a:p>
        </p:txBody>
      </p:sp>
      <p:sp>
        <p:nvSpPr>
          <p:cNvPr id="3" name="Content Placeholder 2"/>
          <p:cNvSpPr>
            <a:spLocks noGrp="1"/>
          </p:cNvSpPr>
          <p:nvPr>
            <p:ph idx="1"/>
          </p:nvPr>
        </p:nvSpPr>
        <p:spPr>
          <a:xfrm>
            <a:off x="1152525" y="1227966"/>
            <a:ext cx="3295650" cy="4525963"/>
          </a:xfrm>
        </p:spPr>
        <p:txBody>
          <a:bodyPr>
            <a:normAutofit/>
          </a:bodyPr>
          <a:lstStyle/>
          <a:p>
            <a:pPr marL="0" indent="0">
              <a:buNone/>
            </a:pPr>
            <a:r>
              <a:rPr lang="en-US" sz="2400" b="1" dirty="0" smtClean="0">
                <a:effectLst>
                  <a:outerShdw blurRad="38100" dist="38100" dir="2700000" algn="tl">
                    <a:srgbClr val="000000">
                      <a:alpha val="43137"/>
                    </a:srgbClr>
                  </a:outerShdw>
                </a:effectLst>
              </a:rPr>
              <a:t>Links</a:t>
            </a:r>
          </a:p>
          <a:p>
            <a:pPr>
              <a:buFont typeface="Arial" pitchFamily="34" charset="0"/>
              <a:buChar char="•"/>
            </a:pPr>
            <a:r>
              <a:rPr lang="en-US" sz="2400" dirty="0" smtClean="0"/>
              <a:t>Link influence on search engines</a:t>
            </a:r>
          </a:p>
          <a:p>
            <a:pPr>
              <a:buFont typeface="Arial" pitchFamily="34" charset="0"/>
              <a:buChar char="•"/>
            </a:pPr>
            <a:r>
              <a:rPr lang="en-US" sz="2400" dirty="0" smtClean="0"/>
              <a:t>Link Value</a:t>
            </a:r>
          </a:p>
          <a:p>
            <a:pPr marL="0" indent="0">
              <a:buNone/>
            </a:pPr>
            <a:endParaRPr lang="en-US" sz="2400" dirty="0"/>
          </a:p>
          <a:p>
            <a:pPr marL="0" indent="0">
              <a:buNone/>
            </a:pPr>
            <a:r>
              <a:rPr lang="en-US" sz="2400" b="1" dirty="0" smtClean="0">
                <a:effectLst>
                  <a:outerShdw blurRad="38100" dist="38100" dir="2700000" algn="tl">
                    <a:srgbClr val="000000">
                      <a:alpha val="43137"/>
                    </a:srgbClr>
                  </a:outerShdw>
                </a:effectLst>
              </a:rPr>
              <a:t>Social Media</a:t>
            </a:r>
          </a:p>
          <a:p>
            <a:r>
              <a:rPr lang="en-US" sz="2400" dirty="0" smtClean="0"/>
              <a:t>Social Media Sites</a:t>
            </a:r>
          </a:p>
          <a:p>
            <a:r>
              <a:rPr lang="en-US" sz="2400" dirty="0" smtClean="0"/>
              <a:t>Indirect Influence of Social Media</a:t>
            </a:r>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sp>
        <p:nvSpPr>
          <p:cNvPr id="6" name="Content Placeholder 2"/>
          <p:cNvSpPr txBox="1">
            <a:spLocks/>
          </p:cNvSpPr>
          <p:nvPr/>
        </p:nvSpPr>
        <p:spPr>
          <a:xfrm>
            <a:off x="5041011" y="1225814"/>
            <a:ext cx="329565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dirty="0" smtClean="0">
                <a:solidFill>
                  <a:prstClr val="white"/>
                </a:solidFill>
                <a:effectLst>
                  <a:outerShdw blurRad="38100" dist="38100" dir="2700000" algn="tl">
                    <a:srgbClr val="000000">
                      <a:alpha val="43137"/>
                    </a:srgbClr>
                  </a:outerShdw>
                </a:effectLst>
              </a:rPr>
              <a:t>Other</a:t>
            </a:r>
          </a:p>
          <a:p>
            <a:pPr>
              <a:buFont typeface="Arial" pitchFamily="34" charset="0"/>
              <a:buChar char="•"/>
            </a:pPr>
            <a:r>
              <a:rPr lang="en-US" sz="2400" dirty="0" smtClean="0">
                <a:solidFill>
                  <a:prstClr val="white"/>
                </a:solidFill>
              </a:rPr>
              <a:t>Sitemap</a:t>
            </a:r>
          </a:p>
          <a:p>
            <a:pPr>
              <a:buFont typeface="Arial" pitchFamily="34" charset="0"/>
              <a:buChar char="•"/>
            </a:pPr>
            <a:r>
              <a:rPr lang="en-US" sz="2400" dirty="0" smtClean="0">
                <a:solidFill>
                  <a:prstClr val="white"/>
                </a:solidFill>
              </a:rPr>
              <a:t>DMOZ</a:t>
            </a:r>
          </a:p>
          <a:p>
            <a:pPr>
              <a:buFont typeface="Arial" pitchFamily="34" charset="0"/>
              <a:buChar char="•"/>
            </a:pPr>
            <a:r>
              <a:rPr lang="en-US" sz="2400" dirty="0">
                <a:solidFill>
                  <a:prstClr val="white"/>
                </a:solidFill>
              </a:rPr>
              <a:t>r</a:t>
            </a:r>
            <a:r>
              <a:rPr lang="en-US" sz="2400" dirty="0" smtClean="0">
                <a:solidFill>
                  <a:prstClr val="white"/>
                </a:solidFill>
              </a:rPr>
              <a:t>obots.txt</a:t>
            </a:r>
          </a:p>
          <a:p>
            <a:pPr>
              <a:buFont typeface="Arial" pitchFamily="34" charset="0"/>
              <a:buChar char="•"/>
            </a:pPr>
            <a:r>
              <a:rPr lang="en-US" sz="2400" dirty="0" smtClean="0">
                <a:solidFill>
                  <a:prstClr val="white"/>
                </a:solidFill>
              </a:rPr>
              <a:t>Google mini</a:t>
            </a:r>
          </a:p>
        </p:txBody>
      </p:sp>
    </p:spTree>
    <p:extLst>
      <p:ext uri="{BB962C8B-B14F-4D97-AF65-F5344CB8AC3E}">
        <p14:creationId xmlns:p14="http://schemas.microsoft.com/office/powerpoint/2010/main" val="3720063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p:cNvCxnSpPr/>
          <p:nvPr/>
        </p:nvCxnSpPr>
        <p:spPr>
          <a:xfrm flipH="1" flipV="1">
            <a:off x="7878985" y="3914358"/>
            <a:ext cx="356615" cy="806886"/>
          </a:xfrm>
          <a:prstGeom prst="straightConnector1">
            <a:avLst/>
          </a:prstGeom>
          <a:ln w="38100">
            <a:solidFill>
              <a:srgbClr val="C0504D"/>
            </a:solidFill>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74638"/>
            <a:ext cx="8229600" cy="575754"/>
          </a:xfrm>
        </p:spPr>
        <p:txBody>
          <a:bodyPr>
            <a:normAutofit/>
          </a:bodyPr>
          <a:lstStyle/>
          <a:p>
            <a:pPr algn="l"/>
            <a:r>
              <a:rPr lang="en-US" dirty="0" smtClean="0"/>
              <a:t>Off Page SEO – Links</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457200" y="1066800"/>
            <a:ext cx="4008120"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Link Influence on search engines</a:t>
            </a:r>
            <a:endParaRPr lang="en-US" b="1" dirty="0">
              <a:effectLst>
                <a:outerShdw blurRad="38100" dist="38100" dir="2700000" algn="tl">
                  <a:srgbClr val="000000">
                    <a:alpha val="43137"/>
                  </a:srgbClr>
                </a:outerShdw>
              </a:effectLst>
            </a:endParaRPr>
          </a:p>
        </p:txBody>
      </p:sp>
      <p:sp>
        <p:nvSpPr>
          <p:cNvPr id="8" name="TextBox 7"/>
          <p:cNvSpPr txBox="1"/>
          <p:nvPr/>
        </p:nvSpPr>
        <p:spPr>
          <a:xfrm>
            <a:off x="457200" y="1684020"/>
            <a:ext cx="4175760" cy="4247317"/>
          </a:xfrm>
          <a:prstGeom prst="rect">
            <a:avLst/>
          </a:prstGeom>
          <a:noFill/>
        </p:spPr>
        <p:txBody>
          <a:bodyPr wrap="square" rtlCol="0">
            <a:spAutoFit/>
          </a:bodyPr>
          <a:lstStyle/>
          <a:p>
            <a:r>
              <a:rPr lang="en-US" dirty="0" smtClean="0"/>
              <a:t>PageRank algorithm</a:t>
            </a:r>
          </a:p>
          <a:p>
            <a:endParaRPr lang="en-US" dirty="0" smtClean="0"/>
          </a:p>
          <a:p>
            <a:pPr marL="285750" indent="-285750">
              <a:buFont typeface="Arial" pitchFamily="34" charset="0"/>
              <a:buChar char="•"/>
            </a:pPr>
            <a:r>
              <a:rPr lang="en-US" dirty="0" smtClean="0"/>
              <a:t>External links on a webpage can be interpreted as votes.</a:t>
            </a:r>
          </a:p>
          <a:p>
            <a:pPr marL="285750" indent="-285750">
              <a:buFont typeface="Arial" pitchFamily="34" charset="0"/>
              <a:buChar char="•"/>
            </a:pPr>
            <a:r>
              <a:rPr lang="en-US" dirty="0" smtClean="0"/>
              <a:t>Initially,  all votes are considered equal.</a:t>
            </a:r>
          </a:p>
          <a:p>
            <a:pPr marL="285750" indent="-285750">
              <a:buFont typeface="Arial" pitchFamily="34" charset="0"/>
              <a:buChar char="•"/>
            </a:pPr>
            <a:r>
              <a:rPr lang="en-US" dirty="0" smtClean="0"/>
              <a:t>Over the course of time, pages which receive more votes become more important.</a:t>
            </a:r>
          </a:p>
          <a:p>
            <a:pPr marL="285750" indent="-285750">
              <a:buFont typeface="Arial" pitchFamily="34" charset="0"/>
              <a:buChar char="•"/>
            </a:pPr>
            <a:r>
              <a:rPr lang="en-US" dirty="0" smtClean="0"/>
              <a:t>More important pages cast more important votes.</a:t>
            </a:r>
          </a:p>
          <a:p>
            <a:pPr marL="285750" indent="-285750">
              <a:buFont typeface="Arial" pitchFamily="34" charset="0"/>
              <a:buChar char="•"/>
            </a:pPr>
            <a:r>
              <a:rPr lang="en-US" dirty="0" smtClean="0"/>
              <a:t>Votes per Page =  Page Importance / Number of Links.</a:t>
            </a:r>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endParaRPr lang="en-US" dirty="0"/>
          </a:p>
        </p:txBody>
      </p:sp>
      <p:sp>
        <p:nvSpPr>
          <p:cNvPr id="9" name="Folded Corner 8"/>
          <p:cNvSpPr/>
          <p:nvPr/>
        </p:nvSpPr>
        <p:spPr>
          <a:xfrm rot="10800000">
            <a:off x="6248305" y="1684020"/>
            <a:ext cx="1630680" cy="2230338"/>
          </a:xfrm>
          <a:prstGeom prst="foldedCorner">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olded Corner 9"/>
          <p:cNvSpPr/>
          <p:nvPr/>
        </p:nvSpPr>
        <p:spPr>
          <a:xfrm rot="10800000">
            <a:off x="5211980" y="4700706"/>
            <a:ext cx="929641" cy="1130083"/>
          </a:xfrm>
          <a:prstGeom prst="foldedCorner">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354985" y="2689860"/>
            <a:ext cx="1432560" cy="327660"/>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522625" y="2217420"/>
            <a:ext cx="1104900" cy="369332"/>
          </a:xfrm>
          <a:prstGeom prst="rect">
            <a:avLst/>
          </a:prstGeom>
          <a:noFill/>
        </p:spPr>
        <p:txBody>
          <a:bodyPr wrap="square" rtlCol="0">
            <a:spAutoFit/>
          </a:bodyPr>
          <a:lstStyle/>
          <a:p>
            <a:r>
              <a:rPr lang="en-US" dirty="0" smtClean="0">
                <a:solidFill>
                  <a:schemeClr val="bg1">
                    <a:lumMod val="85000"/>
                    <a:lumOff val="15000"/>
                  </a:schemeClr>
                </a:solidFill>
              </a:rPr>
              <a:t>PageRank</a:t>
            </a:r>
            <a:endParaRPr lang="en-US" dirty="0">
              <a:solidFill>
                <a:schemeClr val="bg1">
                  <a:lumMod val="85000"/>
                  <a:lumOff val="15000"/>
                </a:schemeClr>
              </a:solidFill>
            </a:endParaRPr>
          </a:p>
        </p:txBody>
      </p:sp>
      <p:sp>
        <p:nvSpPr>
          <p:cNvPr id="15" name="Folded Corner 14"/>
          <p:cNvSpPr/>
          <p:nvPr/>
        </p:nvSpPr>
        <p:spPr>
          <a:xfrm rot="10800000">
            <a:off x="6522625" y="4700706"/>
            <a:ext cx="929641" cy="1130083"/>
          </a:xfrm>
          <a:prstGeom prst="foldedCorner">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olded Corner 15"/>
          <p:cNvSpPr/>
          <p:nvPr/>
        </p:nvSpPr>
        <p:spPr>
          <a:xfrm rot="10800000">
            <a:off x="7770780" y="4700706"/>
            <a:ext cx="929641" cy="1130083"/>
          </a:xfrm>
          <a:prstGeom prst="foldedCorner">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72945" y="5265747"/>
            <a:ext cx="762000" cy="199697"/>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606445" y="5258455"/>
            <a:ext cx="762000" cy="194769"/>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7854600" y="5258455"/>
            <a:ext cx="762000" cy="194769"/>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5272945" y="4865638"/>
            <a:ext cx="762000" cy="400110"/>
          </a:xfrm>
          <a:prstGeom prst="rect">
            <a:avLst/>
          </a:prstGeom>
          <a:noFill/>
        </p:spPr>
        <p:txBody>
          <a:bodyPr wrap="square" rtlCol="0">
            <a:spAutoFit/>
          </a:bodyPr>
          <a:lstStyle/>
          <a:p>
            <a:pPr algn="ctr"/>
            <a:r>
              <a:rPr lang="en-US" sz="1000" dirty="0" smtClean="0">
                <a:solidFill>
                  <a:schemeClr val="bg1">
                    <a:lumMod val="85000"/>
                    <a:lumOff val="15000"/>
                  </a:schemeClr>
                </a:solidFill>
              </a:rPr>
              <a:t>Passable</a:t>
            </a:r>
            <a:br>
              <a:rPr lang="en-US" sz="1000" dirty="0" smtClean="0">
                <a:solidFill>
                  <a:schemeClr val="bg1">
                    <a:lumMod val="85000"/>
                    <a:lumOff val="15000"/>
                  </a:schemeClr>
                </a:solidFill>
              </a:rPr>
            </a:br>
            <a:r>
              <a:rPr lang="en-US" sz="1000" dirty="0" smtClean="0">
                <a:solidFill>
                  <a:schemeClr val="bg1">
                    <a:lumMod val="85000"/>
                    <a:lumOff val="15000"/>
                  </a:schemeClr>
                </a:solidFill>
              </a:rPr>
              <a:t>PageRank</a:t>
            </a:r>
            <a:endParaRPr lang="en-US" sz="1000" dirty="0">
              <a:solidFill>
                <a:schemeClr val="bg1">
                  <a:lumMod val="85000"/>
                  <a:lumOff val="15000"/>
                </a:schemeClr>
              </a:solidFill>
            </a:endParaRPr>
          </a:p>
        </p:txBody>
      </p:sp>
      <p:sp>
        <p:nvSpPr>
          <p:cNvPr id="21" name="TextBox 20"/>
          <p:cNvSpPr txBox="1"/>
          <p:nvPr/>
        </p:nvSpPr>
        <p:spPr>
          <a:xfrm>
            <a:off x="6606445" y="4854804"/>
            <a:ext cx="762000" cy="400110"/>
          </a:xfrm>
          <a:prstGeom prst="rect">
            <a:avLst/>
          </a:prstGeom>
          <a:noFill/>
        </p:spPr>
        <p:txBody>
          <a:bodyPr wrap="square" rtlCol="0">
            <a:spAutoFit/>
          </a:bodyPr>
          <a:lstStyle/>
          <a:p>
            <a:pPr algn="ctr"/>
            <a:r>
              <a:rPr lang="en-US" sz="1000" dirty="0" smtClean="0">
                <a:solidFill>
                  <a:schemeClr val="bg1">
                    <a:lumMod val="85000"/>
                    <a:lumOff val="15000"/>
                  </a:schemeClr>
                </a:solidFill>
              </a:rPr>
              <a:t>Passable</a:t>
            </a:r>
            <a:br>
              <a:rPr lang="en-US" sz="1000" dirty="0" smtClean="0">
                <a:solidFill>
                  <a:schemeClr val="bg1">
                    <a:lumMod val="85000"/>
                    <a:lumOff val="15000"/>
                  </a:schemeClr>
                </a:solidFill>
              </a:rPr>
            </a:br>
            <a:r>
              <a:rPr lang="en-US" sz="1000" dirty="0" smtClean="0">
                <a:solidFill>
                  <a:schemeClr val="bg1">
                    <a:lumMod val="85000"/>
                    <a:lumOff val="15000"/>
                  </a:schemeClr>
                </a:solidFill>
              </a:rPr>
              <a:t>PageRank</a:t>
            </a:r>
            <a:endParaRPr lang="en-US" sz="1000" dirty="0">
              <a:solidFill>
                <a:schemeClr val="bg1">
                  <a:lumMod val="85000"/>
                  <a:lumOff val="15000"/>
                </a:schemeClr>
              </a:solidFill>
            </a:endParaRPr>
          </a:p>
        </p:txBody>
      </p:sp>
      <p:sp>
        <p:nvSpPr>
          <p:cNvPr id="22" name="TextBox 21"/>
          <p:cNvSpPr txBox="1"/>
          <p:nvPr/>
        </p:nvSpPr>
        <p:spPr>
          <a:xfrm>
            <a:off x="7854600" y="4858346"/>
            <a:ext cx="762000" cy="400110"/>
          </a:xfrm>
          <a:prstGeom prst="rect">
            <a:avLst/>
          </a:prstGeom>
          <a:noFill/>
        </p:spPr>
        <p:txBody>
          <a:bodyPr wrap="square" rtlCol="0">
            <a:spAutoFit/>
          </a:bodyPr>
          <a:lstStyle/>
          <a:p>
            <a:pPr algn="ctr"/>
            <a:r>
              <a:rPr lang="en-US" sz="1000" dirty="0" smtClean="0">
                <a:solidFill>
                  <a:schemeClr val="bg1">
                    <a:lumMod val="85000"/>
                    <a:lumOff val="15000"/>
                  </a:schemeClr>
                </a:solidFill>
              </a:rPr>
              <a:t>Passable</a:t>
            </a:r>
            <a:br>
              <a:rPr lang="en-US" sz="1000" dirty="0" smtClean="0">
                <a:solidFill>
                  <a:schemeClr val="bg1">
                    <a:lumMod val="85000"/>
                    <a:lumOff val="15000"/>
                  </a:schemeClr>
                </a:solidFill>
              </a:rPr>
            </a:br>
            <a:r>
              <a:rPr lang="en-US" sz="1000" dirty="0" smtClean="0">
                <a:solidFill>
                  <a:schemeClr val="bg1">
                    <a:lumMod val="85000"/>
                    <a:lumOff val="15000"/>
                  </a:schemeClr>
                </a:solidFill>
              </a:rPr>
              <a:t>PageRank</a:t>
            </a:r>
            <a:endParaRPr lang="en-US" sz="1000" dirty="0">
              <a:solidFill>
                <a:schemeClr val="bg1">
                  <a:lumMod val="85000"/>
                  <a:lumOff val="15000"/>
                </a:schemeClr>
              </a:solidFill>
            </a:endParaRPr>
          </a:p>
        </p:txBody>
      </p:sp>
      <p:cxnSp>
        <p:nvCxnSpPr>
          <p:cNvPr id="24" name="Straight Arrow Connector 23"/>
          <p:cNvCxnSpPr>
            <a:stCxn id="10" idx="2"/>
          </p:cNvCxnSpPr>
          <p:nvPr/>
        </p:nvCxnSpPr>
        <p:spPr>
          <a:xfrm flipV="1">
            <a:off x="5676800" y="3914358"/>
            <a:ext cx="571505" cy="786348"/>
          </a:xfrm>
          <a:prstGeom prst="straightConnector1">
            <a:avLst/>
          </a:prstGeom>
          <a:ln w="38100">
            <a:solidFill>
              <a:srgbClr val="C0504D"/>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endCxn id="9" idx="0"/>
          </p:cNvCxnSpPr>
          <p:nvPr/>
        </p:nvCxnSpPr>
        <p:spPr>
          <a:xfrm flipV="1">
            <a:off x="6964581" y="3914358"/>
            <a:ext cx="99064" cy="786348"/>
          </a:xfrm>
          <a:prstGeom prst="straightConnector1">
            <a:avLst/>
          </a:prstGeom>
          <a:ln w="38100">
            <a:solidFill>
              <a:srgbClr val="C0504D"/>
            </a:solidFill>
            <a:tailEnd type="arrow"/>
          </a:ln>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6364034" y="2695366"/>
            <a:ext cx="251460" cy="304800"/>
          </a:xfrm>
          <a:prstGeom prst="rect">
            <a:avLst/>
          </a:prstGeom>
          <a:solidFill>
            <a:srgbClr val="4AA9C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6615494" y="2695366"/>
            <a:ext cx="251460" cy="304800"/>
          </a:xfrm>
          <a:prstGeom prst="rect">
            <a:avLst/>
          </a:prstGeom>
          <a:solidFill>
            <a:srgbClr val="C0504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866954" y="2695366"/>
            <a:ext cx="251460" cy="304800"/>
          </a:xfrm>
          <a:prstGeom prst="rect">
            <a:avLst/>
          </a:prstGeom>
          <a:solidFill>
            <a:srgbClr val="C0504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7116985" y="2695366"/>
            <a:ext cx="251460" cy="304800"/>
          </a:xfrm>
          <a:prstGeom prst="rect">
            <a:avLst/>
          </a:prstGeom>
          <a:solidFill>
            <a:srgbClr val="C0504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5284376" y="5277965"/>
            <a:ext cx="162878" cy="175260"/>
          </a:xfrm>
          <a:prstGeom prst="rect">
            <a:avLst/>
          </a:prstGeom>
          <a:solidFill>
            <a:srgbClr val="C0504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6615494" y="5268209"/>
            <a:ext cx="162878" cy="175260"/>
          </a:xfrm>
          <a:prstGeom prst="rect">
            <a:avLst/>
          </a:prstGeom>
          <a:solidFill>
            <a:srgbClr val="C0504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7866031" y="5268209"/>
            <a:ext cx="162878" cy="175260"/>
          </a:xfrm>
          <a:prstGeom prst="rect">
            <a:avLst/>
          </a:prstGeom>
          <a:solidFill>
            <a:srgbClr val="C0504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4300199" y="1066800"/>
            <a:ext cx="2753201" cy="923330"/>
          </a:xfrm>
          <a:prstGeom prst="rect">
            <a:avLst/>
          </a:prstGeom>
          <a:solidFill>
            <a:srgbClr val="C0504D"/>
          </a:solidFill>
          <a:ln w="38100">
            <a:solidFill>
              <a:schemeClr val="tx1"/>
            </a:solidFill>
          </a:ln>
        </p:spPr>
        <p:txBody>
          <a:bodyPr wrap="square" rtlCol="0">
            <a:spAutoFit/>
          </a:bodyPr>
          <a:lstStyle/>
          <a:p>
            <a:pPr algn="ctr"/>
            <a:r>
              <a:rPr lang="en-US" dirty="0" smtClean="0"/>
              <a:t>Links remain the single largest factor in determining search ranking.</a:t>
            </a:r>
            <a:endParaRPr lang="en-US" dirty="0"/>
          </a:p>
        </p:txBody>
      </p:sp>
    </p:spTree>
    <p:extLst>
      <p:ext uri="{BB962C8B-B14F-4D97-AF65-F5344CB8AC3E}">
        <p14:creationId xmlns:p14="http://schemas.microsoft.com/office/powerpoint/2010/main" val="2287617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5754"/>
          </a:xfrm>
        </p:spPr>
        <p:txBody>
          <a:bodyPr>
            <a:normAutofit/>
          </a:bodyPr>
          <a:lstStyle/>
          <a:p>
            <a:pPr algn="l"/>
            <a:r>
              <a:rPr lang="en-US" dirty="0" smtClean="0"/>
              <a:t>The Purpose of a Search Engine</a:t>
            </a:r>
            <a:endParaRPr lang="en-US" dirty="0"/>
          </a:p>
        </p:txBody>
      </p:sp>
      <p:sp>
        <p:nvSpPr>
          <p:cNvPr id="3" name="Content Placeholder 2"/>
          <p:cNvSpPr>
            <a:spLocks noGrp="1"/>
          </p:cNvSpPr>
          <p:nvPr>
            <p:ph idx="1"/>
          </p:nvPr>
        </p:nvSpPr>
        <p:spPr>
          <a:xfrm>
            <a:off x="457200" y="1227966"/>
            <a:ext cx="8229600" cy="4525963"/>
          </a:xfrm>
        </p:spPr>
        <p:txBody>
          <a:bodyPr/>
          <a:lstStyle/>
          <a:p>
            <a:pPr marL="0" indent="0">
              <a:buNone/>
            </a:pPr>
            <a:r>
              <a:rPr lang="en-US" sz="2800" dirty="0" smtClean="0">
                <a:effectLst>
                  <a:outerShdw blurRad="38100" dist="38100" dir="2700000" algn="tl">
                    <a:srgbClr val="000000">
                      <a:alpha val="43137"/>
                    </a:srgbClr>
                  </a:outerShdw>
                </a:effectLst>
              </a:rPr>
              <a:t>1. Crawling and Indexing</a:t>
            </a:r>
            <a:r>
              <a:rPr lang="en-US" dirty="0" smtClean="0"/>
              <a:t/>
            </a:r>
            <a:br>
              <a:rPr lang="en-US" dirty="0" smtClean="0"/>
            </a:br>
            <a:r>
              <a:rPr lang="en-US" dirty="0" smtClean="0"/>
              <a:t>	Through links, search engines’ automated robots, called “crawlers,” or “spiders” 	can reach the many billions of interconnected documents. Once the engines find 	these pages, they decipher the code and store select pieces in massive hard drives, 	to be recalled later.</a:t>
            </a:r>
          </a:p>
          <a:p>
            <a:pPr marL="0" indent="0">
              <a:buNone/>
            </a:pPr>
            <a:endParaRPr lang="en-US" dirty="0" smtClean="0"/>
          </a:p>
          <a:p>
            <a:pPr marL="0" indent="0">
              <a:buNone/>
            </a:pPr>
            <a:r>
              <a:rPr lang="en-US" sz="2800" dirty="0" smtClean="0">
                <a:effectLst>
                  <a:outerShdw blurRad="38100" dist="38100" dir="2700000" algn="tl">
                    <a:srgbClr val="000000">
                      <a:alpha val="43137"/>
                    </a:srgbClr>
                  </a:outerShdw>
                </a:effectLst>
              </a:rPr>
              <a:t>2. Retrieving Answers </a:t>
            </a:r>
          </a:p>
          <a:p>
            <a:pPr marL="0" indent="0">
              <a:buNone/>
            </a:pPr>
            <a:r>
              <a:rPr lang="en-US" dirty="0"/>
              <a:t>	</a:t>
            </a:r>
            <a:r>
              <a:rPr lang="en-US" dirty="0" smtClean="0"/>
              <a:t>When you perform a search, search engines scour the billions of stored 	documents and do two things – first, return those results that are the most 	</a:t>
            </a:r>
            <a:r>
              <a:rPr lang="en-US" i="1" dirty="0" smtClean="0"/>
              <a:t>relevant</a:t>
            </a:r>
            <a:r>
              <a:rPr lang="en-US" dirty="0" smtClean="0"/>
              <a:t> to your query, and second, rank those results in order of perceived 	</a:t>
            </a:r>
            <a:r>
              <a:rPr lang="en-US" i="1" dirty="0" smtClean="0"/>
              <a:t>importance</a:t>
            </a:r>
            <a:r>
              <a:rPr lang="en-US" dirty="0" smtClean="0"/>
              <a:t>.</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1009233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5754"/>
          </a:xfrm>
        </p:spPr>
        <p:txBody>
          <a:bodyPr>
            <a:normAutofit/>
          </a:bodyPr>
          <a:lstStyle/>
          <a:p>
            <a:pPr algn="l"/>
            <a:r>
              <a:rPr lang="en-US" dirty="0" smtClean="0"/>
              <a:t>Off Page SEO – Links</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457200" y="1181100"/>
            <a:ext cx="2943225"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Link Value</a:t>
            </a:r>
            <a:endParaRPr lang="en-US" sz="2400" b="1" dirty="0">
              <a:effectLst>
                <a:outerShdw blurRad="38100" dist="38100" dir="2700000" algn="tl">
                  <a:srgbClr val="000000">
                    <a:alpha val="43137"/>
                  </a:srgbClr>
                </a:outerShdw>
              </a:effectLst>
            </a:endParaRPr>
          </a:p>
        </p:txBody>
      </p:sp>
      <p:sp>
        <p:nvSpPr>
          <p:cNvPr id="8" name="TextBox 7"/>
          <p:cNvSpPr txBox="1"/>
          <p:nvPr/>
        </p:nvSpPr>
        <p:spPr>
          <a:xfrm>
            <a:off x="457200" y="1847850"/>
            <a:ext cx="8174736" cy="3477875"/>
          </a:xfrm>
          <a:prstGeom prst="rect">
            <a:avLst/>
          </a:prstGeom>
          <a:noFill/>
        </p:spPr>
        <p:txBody>
          <a:bodyPr wrap="square" rtlCol="0">
            <a:spAutoFit/>
          </a:bodyPr>
          <a:lstStyle/>
          <a:p>
            <a:pPr marL="342900" indent="-342900">
              <a:buAutoNum type="arabicPeriod"/>
            </a:pPr>
            <a:r>
              <a:rPr lang="en-US" sz="2000" b="1" dirty="0" smtClean="0"/>
              <a:t>Anchor Text:  </a:t>
            </a:r>
            <a:r>
              <a:rPr lang="en-US" sz="2000" dirty="0" smtClean="0"/>
              <a:t>Search engines use the anchor text to help it understand what the page receiving the link is about.</a:t>
            </a:r>
          </a:p>
          <a:p>
            <a:pPr marL="342900" indent="-342900">
              <a:buAutoNum type="arabicPeriod"/>
            </a:pPr>
            <a:r>
              <a:rPr lang="en-US" sz="2000" b="1" dirty="0" smtClean="0"/>
              <a:t>Relevance:  </a:t>
            </a:r>
            <a:r>
              <a:rPr lang="en-US" sz="2000" dirty="0" smtClean="0"/>
              <a:t>Links that originate from sites/pages on a closely related topic are worth more.</a:t>
            </a:r>
          </a:p>
          <a:p>
            <a:pPr marL="342900" indent="-342900">
              <a:buAutoNum type="arabicPeriod"/>
            </a:pPr>
            <a:r>
              <a:rPr lang="en-US" sz="2000" b="1" dirty="0" smtClean="0"/>
              <a:t>Authority:  </a:t>
            </a:r>
            <a:r>
              <a:rPr lang="en-US" sz="2000" dirty="0" smtClean="0"/>
              <a:t>A site with higher authority will pass along more PageRank. However,  search engines will not tell you which sites they consider authoritative.</a:t>
            </a:r>
          </a:p>
          <a:p>
            <a:pPr marL="342900" indent="-342900">
              <a:buAutoNum type="arabicPeriod"/>
            </a:pPr>
            <a:r>
              <a:rPr lang="en-US" sz="2000" b="1" dirty="0" smtClean="0"/>
              <a:t>Trust:  </a:t>
            </a:r>
            <a:r>
              <a:rPr lang="en-US" sz="2000" dirty="0" smtClean="0"/>
              <a:t>Trust of a websites takes into account whether the linking page or the website is easy or difficult for spammers to infiltrate. The trust level of a site is based on how many clicks away it is from one or more ‘seed’ sites.</a:t>
            </a:r>
            <a:endParaRPr lang="en-US" sz="2000" dirty="0"/>
          </a:p>
        </p:txBody>
      </p:sp>
    </p:spTree>
    <p:extLst>
      <p:ext uri="{BB962C8B-B14F-4D97-AF65-F5344CB8AC3E}">
        <p14:creationId xmlns:p14="http://schemas.microsoft.com/office/powerpoint/2010/main" val="13661678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255384"/>
            <a:ext cx="5921861" cy="2640939"/>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457200" y="274638"/>
            <a:ext cx="8229600" cy="575754"/>
          </a:xfrm>
        </p:spPr>
        <p:txBody>
          <a:bodyPr>
            <a:normAutofit/>
          </a:bodyPr>
          <a:lstStyle/>
          <a:p>
            <a:pPr algn="l"/>
            <a:r>
              <a:rPr lang="en-US" dirty="0" smtClean="0"/>
              <a:t>Off Page SEO – Links</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8130" y="4017141"/>
            <a:ext cx="5346887" cy="1906008"/>
          </a:xfrm>
          <a:prstGeom prst="rect">
            <a:avLst/>
          </a:prstGeom>
          <a:ln>
            <a:noFill/>
          </a:ln>
          <a:effectLst>
            <a:outerShdw blurRad="190500" algn="tl" rotWithShape="0">
              <a:srgbClr val="000000">
                <a:alpha val="70000"/>
              </a:srgbClr>
            </a:outerShdw>
          </a:effectLst>
        </p:spPr>
      </p:pic>
      <p:sp>
        <p:nvSpPr>
          <p:cNvPr id="9" name="TextBox 8"/>
          <p:cNvSpPr txBox="1"/>
          <p:nvPr/>
        </p:nvSpPr>
        <p:spPr>
          <a:xfrm>
            <a:off x="4411487" y="960079"/>
            <a:ext cx="4220449" cy="400110"/>
          </a:xfrm>
          <a:prstGeom prst="rect">
            <a:avLst/>
          </a:prstGeom>
          <a:solidFill>
            <a:srgbClr val="C0504D"/>
          </a:solidFill>
          <a:ln w="38100">
            <a:solidFill>
              <a:schemeClr val="tx1"/>
            </a:solidFill>
          </a:ln>
        </p:spPr>
        <p:txBody>
          <a:bodyPr wrap="square" rtlCol="0">
            <a:spAutoFit/>
          </a:bodyPr>
          <a:lstStyle/>
          <a:p>
            <a:pPr algn="ctr"/>
            <a:r>
              <a:rPr lang="en-US" sz="2000" dirty="0">
                <a:hlinkClick r:id="rId5"/>
              </a:rPr>
              <a:t>www.google.com/webmasters/tools/</a:t>
            </a:r>
            <a:endParaRPr lang="en-US" sz="2000" dirty="0"/>
          </a:p>
        </p:txBody>
      </p:sp>
      <p:sp>
        <p:nvSpPr>
          <p:cNvPr id="10" name="TextBox 9"/>
          <p:cNvSpPr txBox="1"/>
          <p:nvPr/>
        </p:nvSpPr>
        <p:spPr>
          <a:xfrm>
            <a:off x="816461" y="5161119"/>
            <a:ext cx="2601669" cy="400110"/>
          </a:xfrm>
          <a:prstGeom prst="rect">
            <a:avLst/>
          </a:prstGeom>
          <a:solidFill>
            <a:srgbClr val="C0504D"/>
          </a:solidFill>
          <a:ln w="38100">
            <a:solidFill>
              <a:schemeClr val="tx1"/>
            </a:solidFill>
          </a:ln>
        </p:spPr>
        <p:txBody>
          <a:bodyPr wrap="square" rtlCol="0">
            <a:spAutoFit/>
          </a:bodyPr>
          <a:lstStyle/>
          <a:p>
            <a:r>
              <a:rPr lang="en-US" sz="2000" dirty="0" smtClean="0">
                <a:hlinkClick r:id="rId6"/>
              </a:rPr>
              <a:t>www.majesticseo.com</a:t>
            </a:r>
            <a:endParaRPr lang="en-US" sz="2000" dirty="0"/>
          </a:p>
        </p:txBody>
      </p:sp>
    </p:spTree>
    <p:extLst>
      <p:ext uri="{BB962C8B-B14F-4D97-AF65-F5344CB8AC3E}">
        <p14:creationId xmlns:p14="http://schemas.microsoft.com/office/powerpoint/2010/main" val="26884422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8790" y="2505074"/>
            <a:ext cx="2111555" cy="2112963"/>
          </a:xfrm>
          <a:prstGeom prst="rect">
            <a:avLst/>
          </a:prstGeom>
        </p:spPr>
      </p:pic>
      <p:sp>
        <p:nvSpPr>
          <p:cNvPr id="2" name="Title 1"/>
          <p:cNvSpPr>
            <a:spLocks noGrp="1"/>
          </p:cNvSpPr>
          <p:nvPr>
            <p:ph type="title"/>
          </p:nvPr>
        </p:nvSpPr>
        <p:spPr>
          <a:xfrm>
            <a:off x="457200" y="274638"/>
            <a:ext cx="8229600" cy="575754"/>
          </a:xfrm>
        </p:spPr>
        <p:txBody>
          <a:bodyPr>
            <a:normAutofit/>
          </a:bodyPr>
          <a:lstStyle/>
          <a:p>
            <a:pPr algn="l"/>
            <a:r>
              <a:rPr lang="en-US" dirty="0" smtClean="0"/>
              <a:t>Off Page SEO – Social Media</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sp>
        <p:nvSpPr>
          <p:cNvPr id="5" name="TextBox 4"/>
          <p:cNvSpPr txBox="1"/>
          <p:nvPr/>
        </p:nvSpPr>
        <p:spPr>
          <a:xfrm>
            <a:off x="609341" y="1634609"/>
            <a:ext cx="2762509" cy="369332"/>
          </a:xfrm>
          <a:prstGeom prst="rect">
            <a:avLst/>
          </a:prstGeom>
          <a:solidFill>
            <a:srgbClr val="00B050"/>
          </a:solidFill>
          <a:ln>
            <a:solidFill>
              <a:schemeClr val="tx1"/>
            </a:solidFill>
          </a:ln>
        </p:spPr>
        <p:txBody>
          <a:bodyPr wrap="square" rtlCol="0">
            <a:spAutoFit/>
          </a:bodyPr>
          <a:lstStyle/>
          <a:p>
            <a:pPr algn="ctr"/>
            <a:r>
              <a:rPr lang="en-US" dirty="0" smtClean="0"/>
              <a:t>Facebook Department Page</a:t>
            </a:r>
            <a:endParaRPr lang="en-US" dirty="0"/>
          </a:p>
        </p:txBody>
      </p:sp>
      <p:sp>
        <p:nvSpPr>
          <p:cNvPr id="6" name="TextBox 5"/>
          <p:cNvSpPr txBox="1"/>
          <p:nvPr/>
        </p:nvSpPr>
        <p:spPr>
          <a:xfrm>
            <a:off x="1198830" y="2326241"/>
            <a:ext cx="1515795" cy="369332"/>
          </a:xfrm>
          <a:prstGeom prst="rect">
            <a:avLst/>
          </a:prstGeom>
          <a:solidFill>
            <a:schemeClr val="accent4"/>
          </a:solidFill>
          <a:ln>
            <a:solidFill>
              <a:schemeClr val="tx1"/>
            </a:solidFill>
          </a:ln>
        </p:spPr>
        <p:txBody>
          <a:bodyPr wrap="square" rtlCol="0">
            <a:spAutoFit/>
          </a:bodyPr>
          <a:lstStyle/>
          <a:p>
            <a:pPr algn="ctr"/>
            <a:r>
              <a:rPr lang="en-US" dirty="0" smtClean="0"/>
              <a:t>Twitter Profile</a:t>
            </a:r>
            <a:endParaRPr lang="en-US" dirty="0"/>
          </a:p>
        </p:txBody>
      </p:sp>
      <p:sp>
        <p:nvSpPr>
          <p:cNvPr id="9" name="TextBox 8"/>
          <p:cNvSpPr txBox="1"/>
          <p:nvPr/>
        </p:nvSpPr>
        <p:spPr>
          <a:xfrm>
            <a:off x="285620" y="3059072"/>
            <a:ext cx="2438400" cy="369332"/>
          </a:xfrm>
          <a:prstGeom prst="rect">
            <a:avLst/>
          </a:prstGeom>
          <a:solidFill>
            <a:srgbClr val="C0504D"/>
          </a:solidFill>
          <a:ln>
            <a:solidFill>
              <a:schemeClr val="tx1"/>
            </a:solidFill>
          </a:ln>
        </p:spPr>
        <p:txBody>
          <a:bodyPr wrap="square" rtlCol="0">
            <a:spAutoFit/>
          </a:bodyPr>
          <a:lstStyle/>
          <a:p>
            <a:pPr algn="ctr"/>
            <a:r>
              <a:rPr lang="en-US" dirty="0" err="1" smtClean="0"/>
              <a:t>Linkedin</a:t>
            </a:r>
            <a:r>
              <a:rPr lang="en-US" dirty="0" smtClean="0"/>
              <a:t> Company Page</a:t>
            </a:r>
            <a:endParaRPr lang="en-US" dirty="0"/>
          </a:p>
        </p:txBody>
      </p:sp>
      <p:sp>
        <p:nvSpPr>
          <p:cNvPr id="10" name="TextBox 9"/>
          <p:cNvSpPr txBox="1"/>
          <p:nvPr/>
        </p:nvSpPr>
        <p:spPr>
          <a:xfrm>
            <a:off x="847466" y="3813691"/>
            <a:ext cx="1867159" cy="369332"/>
          </a:xfrm>
          <a:prstGeom prst="rect">
            <a:avLst/>
          </a:prstGeom>
          <a:solidFill>
            <a:srgbClr val="4AA9C3"/>
          </a:solidFill>
          <a:ln>
            <a:solidFill>
              <a:schemeClr val="tx1"/>
            </a:solidFill>
          </a:ln>
        </p:spPr>
        <p:txBody>
          <a:bodyPr wrap="square" rtlCol="0">
            <a:spAutoFit/>
          </a:bodyPr>
          <a:lstStyle/>
          <a:p>
            <a:pPr algn="ctr"/>
            <a:r>
              <a:rPr lang="en-US" dirty="0" smtClean="0"/>
              <a:t>YouTube Accoun</a:t>
            </a:r>
            <a:r>
              <a:rPr lang="en-US" dirty="0"/>
              <a:t>t</a:t>
            </a:r>
          </a:p>
        </p:txBody>
      </p:sp>
      <p:sp>
        <p:nvSpPr>
          <p:cNvPr id="11" name="TextBox 10"/>
          <p:cNvSpPr txBox="1"/>
          <p:nvPr/>
        </p:nvSpPr>
        <p:spPr>
          <a:xfrm>
            <a:off x="1327016" y="4618037"/>
            <a:ext cx="1832242" cy="369332"/>
          </a:xfrm>
          <a:prstGeom prst="rect">
            <a:avLst/>
          </a:prstGeom>
          <a:solidFill>
            <a:schemeClr val="accent4"/>
          </a:solidFill>
          <a:ln>
            <a:solidFill>
              <a:schemeClr val="tx1"/>
            </a:solidFill>
          </a:ln>
        </p:spPr>
        <p:txBody>
          <a:bodyPr wrap="square" rtlCol="0">
            <a:spAutoFit/>
          </a:bodyPr>
          <a:lstStyle/>
          <a:p>
            <a:pPr algn="ctr"/>
            <a:r>
              <a:rPr lang="en-US" dirty="0" err="1" smtClean="0"/>
              <a:t>Crunchbase</a:t>
            </a:r>
            <a:r>
              <a:rPr lang="en-US" dirty="0" smtClean="0"/>
              <a:t> Page</a:t>
            </a:r>
            <a:endParaRPr lang="en-US" dirty="0"/>
          </a:p>
        </p:txBody>
      </p:sp>
      <p:sp>
        <p:nvSpPr>
          <p:cNvPr id="12" name="TextBox 11"/>
          <p:cNvSpPr txBox="1"/>
          <p:nvPr/>
        </p:nvSpPr>
        <p:spPr>
          <a:xfrm>
            <a:off x="2411144" y="5101709"/>
            <a:ext cx="1551256" cy="369332"/>
          </a:xfrm>
          <a:prstGeom prst="rect">
            <a:avLst/>
          </a:prstGeom>
          <a:solidFill>
            <a:srgbClr val="C0504D"/>
          </a:solidFill>
          <a:ln>
            <a:solidFill>
              <a:schemeClr val="tx1"/>
            </a:solidFill>
          </a:ln>
        </p:spPr>
        <p:txBody>
          <a:bodyPr wrap="square" rtlCol="0">
            <a:spAutoFit/>
          </a:bodyPr>
          <a:lstStyle/>
          <a:p>
            <a:pPr algn="ctr"/>
            <a:r>
              <a:rPr lang="en-US" dirty="0" smtClean="0"/>
              <a:t>Google Profile</a:t>
            </a:r>
            <a:endParaRPr lang="en-US" dirty="0"/>
          </a:p>
        </p:txBody>
      </p:sp>
      <p:sp>
        <p:nvSpPr>
          <p:cNvPr id="13" name="TextBox 12"/>
          <p:cNvSpPr txBox="1"/>
          <p:nvPr/>
        </p:nvSpPr>
        <p:spPr>
          <a:xfrm>
            <a:off x="4085515" y="5388967"/>
            <a:ext cx="1514830" cy="369332"/>
          </a:xfrm>
          <a:prstGeom prst="rect">
            <a:avLst/>
          </a:prstGeom>
          <a:solidFill>
            <a:srgbClr val="00B050"/>
          </a:solidFill>
          <a:ln>
            <a:solidFill>
              <a:schemeClr val="tx1"/>
            </a:solidFill>
          </a:ln>
        </p:spPr>
        <p:txBody>
          <a:bodyPr wrap="square" rtlCol="0">
            <a:spAutoFit/>
          </a:bodyPr>
          <a:lstStyle/>
          <a:p>
            <a:pPr algn="ctr"/>
            <a:r>
              <a:rPr lang="en-US" dirty="0" err="1" smtClean="0"/>
              <a:t>Quora</a:t>
            </a:r>
            <a:r>
              <a:rPr lang="en-US" dirty="0" smtClean="0"/>
              <a:t> Profile</a:t>
            </a:r>
            <a:endParaRPr lang="en-US" dirty="0"/>
          </a:p>
        </p:txBody>
      </p:sp>
      <p:sp>
        <p:nvSpPr>
          <p:cNvPr id="14" name="TextBox 13"/>
          <p:cNvSpPr txBox="1"/>
          <p:nvPr/>
        </p:nvSpPr>
        <p:spPr>
          <a:xfrm>
            <a:off x="5667375" y="4987369"/>
            <a:ext cx="1657350" cy="369332"/>
          </a:xfrm>
          <a:prstGeom prst="rect">
            <a:avLst/>
          </a:prstGeom>
          <a:solidFill>
            <a:srgbClr val="4AA9C3"/>
          </a:solidFill>
          <a:ln>
            <a:solidFill>
              <a:schemeClr val="tx1"/>
            </a:solidFill>
          </a:ln>
        </p:spPr>
        <p:txBody>
          <a:bodyPr wrap="square" rtlCol="0">
            <a:spAutoFit/>
          </a:bodyPr>
          <a:lstStyle/>
          <a:p>
            <a:pPr algn="ctr"/>
            <a:r>
              <a:rPr lang="en-US" dirty="0" smtClean="0"/>
              <a:t>About.me Page</a:t>
            </a:r>
            <a:endParaRPr lang="en-US" dirty="0"/>
          </a:p>
        </p:txBody>
      </p:sp>
      <p:sp>
        <p:nvSpPr>
          <p:cNvPr id="15" name="TextBox 14"/>
          <p:cNvSpPr txBox="1"/>
          <p:nvPr/>
        </p:nvSpPr>
        <p:spPr>
          <a:xfrm>
            <a:off x="6338888" y="4250253"/>
            <a:ext cx="1500185" cy="369332"/>
          </a:xfrm>
          <a:prstGeom prst="rect">
            <a:avLst/>
          </a:prstGeom>
          <a:solidFill>
            <a:schemeClr val="accent4"/>
          </a:solidFill>
          <a:ln>
            <a:solidFill>
              <a:schemeClr val="tx1"/>
            </a:solidFill>
          </a:ln>
        </p:spPr>
        <p:txBody>
          <a:bodyPr wrap="square" rtlCol="0">
            <a:spAutoFit/>
          </a:bodyPr>
          <a:lstStyle/>
          <a:p>
            <a:pPr algn="ctr"/>
            <a:r>
              <a:rPr lang="en-US" dirty="0" err="1" smtClean="0"/>
              <a:t>Scribd</a:t>
            </a:r>
            <a:r>
              <a:rPr lang="en-US" dirty="0" smtClean="0"/>
              <a:t> Profile</a:t>
            </a:r>
            <a:endParaRPr lang="en-US" dirty="0"/>
          </a:p>
        </p:txBody>
      </p:sp>
      <p:sp>
        <p:nvSpPr>
          <p:cNvPr id="16" name="TextBox 15"/>
          <p:cNvSpPr txBox="1"/>
          <p:nvPr/>
        </p:nvSpPr>
        <p:spPr>
          <a:xfrm>
            <a:off x="6429375" y="3561555"/>
            <a:ext cx="1790700" cy="369332"/>
          </a:xfrm>
          <a:prstGeom prst="rect">
            <a:avLst/>
          </a:prstGeom>
          <a:solidFill>
            <a:srgbClr val="C0504D"/>
          </a:solidFill>
          <a:ln>
            <a:solidFill>
              <a:schemeClr val="tx1"/>
            </a:solidFill>
          </a:ln>
        </p:spPr>
        <p:txBody>
          <a:bodyPr wrap="square" rtlCol="0">
            <a:spAutoFit/>
          </a:bodyPr>
          <a:lstStyle/>
          <a:p>
            <a:pPr algn="ctr"/>
            <a:r>
              <a:rPr lang="en-US" dirty="0" err="1" smtClean="0"/>
              <a:t>SlideShare</a:t>
            </a:r>
            <a:r>
              <a:rPr lang="en-US" dirty="0" smtClean="0"/>
              <a:t> Profile</a:t>
            </a:r>
            <a:endParaRPr lang="en-US" dirty="0"/>
          </a:p>
        </p:txBody>
      </p:sp>
      <p:sp>
        <p:nvSpPr>
          <p:cNvPr id="17" name="TextBox 16"/>
          <p:cNvSpPr txBox="1"/>
          <p:nvPr/>
        </p:nvSpPr>
        <p:spPr>
          <a:xfrm>
            <a:off x="6476999" y="2771774"/>
            <a:ext cx="1695451" cy="369332"/>
          </a:xfrm>
          <a:prstGeom prst="rect">
            <a:avLst/>
          </a:prstGeom>
          <a:solidFill>
            <a:srgbClr val="00B050"/>
          </a:solidFill>
          <a:ln>
            <a:solidFill>
              <a:schemeClr val="tx1"/>
            </a:solidFill>
          </a:ln>
        </p:spPr>
        <p:txBody>
          <a:bodyPr wrap="square" rtlCol="0">
            <a:spAutoFit/>
          </a:bodyPr>
          <a:lstStyle/>
          <a:p>
            <a:pPr algn="ctr"/>
            <a:r>
              <a:rPr lang="en-US" dirty="0" err="1" smtClean="0"/>
              <a:t>Reddit</a:t>
            </a:r>
            <a:r>
              <a:rPr lang="en-US" dirty="0" smtClean="0"/>
              <a:t> Account</a:t>
            </a:r>
            <a:endParaRPr lang="en-US" dirty="0"/>
          </a:p>
        </p:txBody>
      </p:sp>
      <p:sp>
        <p:nvSpPr>
          <p:cNvPr id="18" name="TextBox 17"/>
          <p:cNvSpPr txBox="1"/>
          <p:nvPr/>
        </p:nvSpPr>
        <p:spPr>
          <a:xfrm>
            <a:off x="6086475" y="2003941"/>
            <a:ext cx="2333625" cy="369332"/>
          </a:xfrm>
          <a:prstGeom prst="rect">
            <a:avLst/>
          </a:prstGeom>
          <a:solidFill>
            <a:schemeClr val="accent4"/>
          </a:solidFill>
          <a:ln>
            <a:solidFill>
              <a:schemeClr val="tx1"/>
            </a:solidFill>
          </a:ln>
        </p:spPr>
        <p:txBody>
          <a:bodyPr wrap="square" rtlCol="0">
            <a:spAutoFit/>
          </a:bodyPr>
          <a:lstStyle/>
          <a:p>
            <a:pPr algn="ctr"/>
            <a:r>
              <a:rPr lang="en-US" dirty="0" err="1" smtClean="0"/>
              <a:t>StumbleUpon</a:t>
            </a:r>
            <a:r>
              <a:rPr lang="en-US" dirty="0" smtClean="0"/>
              <a:t> Account</a:t>
            </a:r>
            <a:endParaRPr lang="en-US" dirty="0"/>
          </a:p>
        </p:txBody>
      </p:sp>
      <p:sp>
        <p:nvSpPr>
          <p:cNvPr id="19" name="TextBox 18"/>
          <p:cNvSpPr txBox="1"/>
          <p:nvPr/>
        </p:nvSpPr>
        <p:spPr>
          <a:xfrm>
            <a:off x="5600345" y="1460421"/>
            <a:ext cx="2400300" cy="369332"/>
          </a:xfrm>
          <a:prstGeom prst="rect">
            <a:avLst/>
          </a:prstGeom>
          <a:solidFill>
            <a:srgbClr val="4AA9C3"/>
          </a:solidFill>
          <a:ln>
            <a:solidFill>
              <a:schemeClr val="tx1"/>
            </a:solidFill>
          </a:ln>
        </p:spPr>
        <p:txBody>
          <a:bodyPr wrap="square" rtlCol="0">
            <a:spAutoFit/>
          </a:bodyPr>
          <a:lstStyle/>
          <a:p>
            <a:pPr algn="ctr"/>
            <a:r>
              <a:rPr lang="en-US" dirty="0" err="1" smtClean="0"/>
              <a:t>StackExchange</a:t>
            </a:r>
            <a:r>
              <a:rPr lang="en-US" dirty="0" smtClean="0"/>
              <a:t> Account</a:t>
            </a:r>
            <a:endParaRPr lang="en-US" dirty="0"/>
          </a:p>
        </p:txBody>
      </p:sp>
      <p:sp>
        <p:nvSpPr>
          <p:cNvPr id="20" name="TextBox 19"/>
          <p:cNvSpPr txBox="1"/>
          <p:nvPr/>
        </p:nvSpPr>
        <p:spPr>
          <a:xfrm>
            <a:off x="3488790" y="1091089"/>
            <a:ext cx="1802429" cy="369332"/>
          </a:xfrm>
          <a:prstGeom prst="rect">
            <a:avLst/>
          </a:prstGeom>
          <a:solidFill>
            <a:srgbClr val="C0504D"/>
          </a:solidFill>
          <a:ln w="6350">
            <a:solidFill>
              <a:schemeClr val="tx1"/>
            </a:solidFill>
          </a:ln>
        </p:spPr>
        <p:txBody>
          <a:bodyPr wrap="square" rtlCol="0">
            <a:spAutoFit/>
          </a:bodyPr>
          <a:lstStyle/>
          <a:p>
            <a:pPr algn="ctr"/>
            <a:r>
              <a:rPr lang="en-US" dirty="0" smtClean="0"/>
              <a:t>Wikipedia Profile</a:t>
            </a:r>
            <a:endParaRPr lang="en-US" dirty="0"/>
          </a:p>
        </p:txBody>
      </p:sp>
    </p:spTree>
    <p:extLst>
      <p:ext uri="{BB962C8B-B14F-4D97-AF65-F5344CB8AC3E}">
        <p14:creationId xmlns:p14="http://schemas.microsoft.com/office/powerpoint/2010/main" val="34834843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5754"/>
          </a:xfrm>
        </p:spPr>
        <p:txBody>
          <a:bodyPr>
            <a:normAutofit/>
          </a:bodyPr>
          <a:lstStyle/>
          <a:p>
            <a:pPr algn="l"/>
            <a:r>
              <a:rPr lang="en-US" dirty="0" smtClean="0"/>
              <a:t>Off Page SEO – Social Media</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457199" y="1047750"/>
            <a:ext cx="4295776"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Benefits of Social Media</a:t>
            </a:r>
            <a:endParaRPr lang="en-US" sz="2400" b="1" dirty="0">
              <a:effectLst>
                <a:outerShdw blurRad="38100" dist="38100" dir="2700000" algn="tl">
                  <a:srgbClr val="000000">
                    <a:alpha val="43137"/>
                  </a:srgbClr>
                </a:outerShdw>
              </a:effectLst>
            </a:endParaRPr>
          </a:p>
        </p:txBody>
      </p:sp>
      <p:sp>
        <p:nvSpPr>
          <p:cNvPr id="8" name="TextBox 7"/>
          <p:cNvSpPr txBox="1"/>
          <p:nvPr/>
        </p:nvSpPr>
        <p:spPr>
          <a:xfrm>
            <a:off x="457199" y="1642765"/>
            <a:ext cx="8174736" cy="4524315"/>
          </a:xfrm>
          <a:prstGeom prst="rect">
            <a:avLst/>
          </a:prstGeom>
          <a:noFill/>
        </p:spPr>
        <p:txBody>
          <a:bodyPr wrap="square" rtlCol="0">
            <a:spAutoFit/>
          </a:bodyPr>
          <a:lstStyle/>
          <a:p>
            <a:pPr marL="342900" indent="-342900">
              <a:buAutoNum type="arabicPeriod"/>
            </a:pPr>
            <a:r>
              <a:rPr lang="en-US" b="1" dirty="0" smtClean="0"/>
              <a:t>It Cost Nothing to Get Started</a:t>
            </a:r>
            <a:r>
              <a:rPr lang="en-US" dirty="0" smtClean="0"/>
              <a:t/>
            </a:r>
            <a:br>
              <a:rPr lang="en-US" dirty="0" smtClean="0"/>
            </a:br>
            <a:r>
              <a:rPr lang="en-US" dirty="0" smtClean="0"/>
              <a:t>For just a little bit of time and creativity,  you can create department and personal pages and keep students informed of new programs. </a:t>
            </a:r>
          </a:p>
          <a:p>
            <a:endParaRPr lang="en-US" dirty="0"/>
          </a:p>
          <a:p>
            <a:pPr marL="342900" indent="-342900">
              <a:buAutoNum type="arabicPeriod" startAt="2"/>
            </a:pPr>
            <a:r>
              <a:rPr lang="en-US" b="1" dirty="0" smtClean="0"/>
              <a:t>Blogs are Simple to Create</a:t>
            </a:r>
            <a:r>
              <a:rPr lang="en-US" dirty="0" smtClean="0"/>
              <a:t/>
            </a:r>
            <a:br>
              <a:rPr lang="en-US" dirty="0" smtClean="0"/>
            </a:br>
            <a:r>
              <a:rPr lang="en-US" dirty="0" smtClean="0"/>
              <a:t>You can create targeted content that focuses on your SEO content keywords.</a:t>
            </a:r>
          </a:p>
          <a:p>
            <a:pPr marL="342900" indent="-342900">
              <a:buAutoNum type="arabicPeriod" startAt="2"/>
            </a:pPr>
            <a:endParaRPr lang="en-US" dirty="0"/>
          </a:p>
          <a:p>
            <a:pPr marL="342900" indent="-342900">
              <a:buAutoNum type="arabicPeriod" startAt="2"/>
            </a:pPr>
            <a:r>
              <a:rPr lang="en-US" b="1" dirty="0" smtClean="0"/>
              <a:t>Results Can Be Faster Than Traditional Websites</a:t>
            </a:r>
            <a:br>
              <a:rPr lang="en-US" b="1" dirty="0" smtClean="0"/>
            </a:br>
            <a:r>
              <a:rPr lang="en-US" dirty="0" smtClean="0"/>
              <a:t>You have the opportunity to “go viral” with the content you post using social media. </a:t>
            </a:r>
          </a:p>
          <a:p>
            <a:pPr marL="342900" indent="-342900">
              <a:buAutoNum type="arabicPeriod" startAt="2"/>
            </a:pPr>
            <a:endParaRPr lang="en-US" b="1" dirty="0"/>
          </a:p>
          <a:p>
            <a:pPr marL="342900" indent="-342900">
              <a:buAutoNum type="arabicPeriod" startAt="2"/>
            </a:pPr>
            <a:r>
              <a:rPr lang="en-US" b="1" dirty="0" smtClean="0"/>
              <a:t>Social Media Posts and Profiles are Included in Search Results</a:t>
            </a:r>
            <a:br>
              <a:rPr lang="en-US" b="1" dirty="0" smtClean="0"/>
            </a:br>
            <a:r>
              <a:rPr lang="en-US" dirty="0" smtClean="0"/>
              <a:t>All social media posts and profiles are opportunities to get your site noticed by search engines.</a:t>
            </a:r>
            <a:endParaRPr lang="en-US" b="1" dirty="0"/>
          </a:p>
          <a:p>
            <a:pPr marL="342900" indent="-342900">
              <a:buAutoNum type="arabicPeriod" startAt="2"/>
            </a:pPr>
            <a:endParaRPr lang="en-US" b="1" dirty="0" smtClean="0"/>
          </a:p>
          <a:p>
            <a:pPr marL="457200" indent="-457200">
              <a:buAutoNum type="arabicPeriod"/>
            </a:pPr>
            <a:endParaRPr lang="en-US" dirty="0"/>
          </a:p>
        </p:txBody>
      </p:sp>
      <p:sp>
        <p:nvSpPr>
          <p:cNvPr id="3" name="TextBox 2"/>
          <p:cNvSpPr txBox="1"/>
          <p:nvPr/>
        </p:nvSpPr>
        <p:spPr>
          <a:xfrm>
            <a:off x="2238376" y="5876925"/>
            <a:ext cx="5419724" cy="584775"/>
          </a:xfrm>
          <a:prstGeom prst="rect">
            <a:avLst/>
          </a:prstGeom>
          <a:noFill/>
        </p:spPr>
        <p:txBody>
          <a:bodyPr wrap="square" rtlCol="0">
            <a:spAutoFit/>
          </a:bodyPr>
          <a:lstStyle/>
          <a:p>
            <a:r>
              <a:rPr lang="en-US" sz="1600" dirty="0">
                <a:hlinkClick r:id="rId3"/>
              </a:rPr>
              <a:t>http://www.submitedge.com/blog/15-seo-benefits-of-social-media/</a:t>
            </a:r>
            <a:endParaRPr lang="en-US" sz="1600" dirty="0"/>
          </a:p>
        </p:txBody>
      </p:sp>
    </p:spTree>
    <p:extLst>
      <p:ext uri="{BB962C8B-B14F-4D97-AF65-F5344CB8AC3E}">
        <p14:creationId xmlns:p14="http://schemas.microsoft.com/office/powerpoint/2010/main" val="41940921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5754"/>
          </a:xfrm>
        </p:spPr>
        <p:txBody>
          <a:bodyPr>
            <a:normAutofit/>
          </a:bodyPr>
          <a:lstStyle/>
          <a:p>
            <a:pPr algn="l"/>
            <a:r>
              <a:rPr lang="en-US" dirty="0" smtClean="0"/>
              <a:t>Off Page SEO – Social Media</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457199" y="1047750"/>
            <a:ext cx="5743576"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Benefits of Social Media (continued)</a:t>
            </a:r>
            <a:endParaRPr lang="en-US" sz="2400" b="1" dirty="0">
              <a:effectLst>
                <a:outerShdw blurRad="38100" dist="38100" dir="2700000" algn="tl">
                  <a:srgbClr val="000000">
                    <a:alpha val="43137"/>
                  </a:srgbClr>
                </a:outerShdw>
              </a:effectLst>
            </a:endParaRPr>
          </a:p>
        </p:txBody>
      </p:sp>
      <p:sp>
        <p:nvSpPr>
          <p:cNvPr id="8" name="TextBox 7"/>
          <p:cNvSpPr txBox="1"/>
          <p:nvPr/>
        </p:nvSpPr>
        <p:spPr>
          <a:xfrm>
            <a:off x="457199" y="1642765"/>
            <a:ext cx="8174736" cy="4524315"/>
          </a:xfrm>
          <a:prstGeom prst="rect">
            <a:avLst/>
          </a:prstGeom>
          <a:noFill/>
        </p:spPr>
        <p:txBody>
          <a:bodyPr wrap="square" rtlCol="0">
            <a:spAutoFit/>
          </a:bodyPr>
          <a:lstStyle/>
          <a:p>
            <a:pPr marL="342900" indent="-342900">
              <a:buAutoNum type="arabicPeriod" startAt="5"/>
            </a:pPr>
            <a:r>
              <a:rPr lang="en-US" b="1" dirty="0" smtClean="0"/>
              <a:t>You Can Get Ranked Higher</a:t>
            </a:r>
            <a:r>
              <a:rPr lang="en-US" dirty="0" smtClean="0"/>
              <a:t/>
            </a:r>
            <a:br>
              <a:rPr lang="en-US" dirty="0" smtClean="0"/>
            </a:br>
            <a:r>
              <a:rPr lang="en-US" dirty="0" smtClean="0"/>
              <a:t>Each time your content is shared, it creates a backlink to your content. This gives you more chances to have PageRank votes passed to your content. </a:t>
            </a:r>
          </a:p>
          <a:p>
            <a:pPr marL="342900" indent="-342900">
              <a:buAutoNum type="arabicPeriod" startAt="5"/>
            </a:pPr>
            <a:endParaRPr lang="en-US" dirty="0"/>
          </a:p>
          <a:p>
            <a:pPr marL="342900" indent="-342900">
              <a:buAutoNum type="arabicPeriod" startAt="6"/>
            </a:pPr>
            <a:r>
              <a:rPr lang="en-US" b="1" dirty="0" smtClean="0"/>
              <a:t>There are Lots of Options</a:t>
            </a:r>
            <a:br>
              <a:rPr lang="en-US" b="1" dirty="0" smtClean="0"/>
            </a:br>
            <a:r>
              <a:rPr lang="en-US" dirty="0" smtClean="0"/>
              <a:t>Variety is the spice of life.</a:t>
            </a:r>
            <a:endParaRPr lang="en-US" b="1" dirty="0" smtClean="0"/>
          </a:p>
          <a:p>
            <a:endParaRPr lang="en-US" dirty="0" smtClean="0"/>
          </a:p>
          <a:p>
            <a:pPr marL="342900" indent="-342900">
              <a:buAutoNum type="arabicPeriod" startAt="7"/>
            </a:pPr>
            <a:r>
              <a:rPr lang="en-US" b="1" dirty="0" smtClean="0"/>
              <a:t>Social Media is Easy To Use</a:t>
            </a:r>
            <a:br>
              <a:rPr lang="en-US" b="1" dirty="0" smtClean="0"/>
            </a:br>
            <a:r>
              <a:rPr lang="en-US" dirty="0" smtClean="0"/>
              <a:t>You don’t need to dedicate a lot of time to social media – work on posting quality content and let other users do the work for you by sharing it with their friends.</a:t>
            </a:r>
            <a:endParaRPr lang="en-US" b="1" dirty="0" smtClean="0"/>
          </a:p>
          <a:p>
            <a:endParaRPr lang="en-US" b="1" dirty="0" smtClean="0"/>
          </a:p>
          <a:p>
            <a:pPr marL="342900" indent="-342900">
              <a:buAutoNum type="arabicPeriod" startAt="8"/>
            </a:pPr>
            <a:r>
              <a:rPr lang="en-US" b="1" dirty="0" smtClean="0"/>
              <a:t>It’s an Additional Platform for Content</a:t>
            </a:r>
            <a:br>
              <a:rPr lang="en-US" b="1" dirty="0" smtClean="0"/>
            </a:br>
            <a:r>
              <a:rPr lang="en-US" dirty="0" smtClean="0"/>
              <a:t>Westga.edu is usually a static, brochure website. With social media, you will be able to produce quality content that relates to you and your department.</a:t>
            </a:r>
            <a:endParaRPr lang="en-US" b="1" dirty="0" smtClean="0"/>
          </a:p>
          <a:p>
            <a:endParaRPr lang="en-US" b="1" dirty="0" smtClean="0"/>
          </a:p>
          <a:p>
            <a:pPr marL="457200" indent="-457200">
              <a:buAutoNum type="arabicPeriod"/>
            </a:pPr>
            <a:endParaRPr lang="en-US" dirty="0"/>
          </a:p>
        </p:txBody>
      </p:sp>
      <p:sp>
        <p:nvSpPr>
          <p:cNvPr id="3" name="TextBox 2"/>
          <p:cNvSpPr txBox="1"/>
          <p:nvPr/>
        </p:nvSpPr>
        <p:spPr>
          <a:xfrm>
            <a:off x="2238376" y="5876925"/>
            <a:ext cx="5419724" cy="584775"/>
          </a:xfrm>
          <a:prstGeom prst="rect">
            <a:avLst/>
          </a:prstGeom>
          <a:noFill/>
        </p:spPr>
        <p:txBody>
          <a:bodyPr wrap="square" rtlCol="0">
            <a:spAutoFit/>
          </a:bodyPr>
          <a:lstStyle/>
          <a:p>
            <a:r>
              <a:rPr lang="en-US" sz="1600" dirty="0">
                <a:hlinkClick r:id="rId3"/>
              </a:rPr>
              <a:t>http://www.submitedge.com/blog/15-seo-benefits-of-social-media/</a:t>
            </a:r>
            <a:endParaRPr lang="en-US" sz="1600" dirty="0"/>
          </a:p>
        </p:txBody>
      </p:sp>
    </p:spTree>
    <p:extLst>
      <p:ext uri="{BB962C8B-B14F-4D97-AF65-F5344CB8AC3E}">
        <p14:creationId xmlns:p14="http://schemas.microsoft.com/office/powerpoint/2010/main" val="22537857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5754"/>
          </a:xfrm>
        </p:spPr>
        <p:txBody>
          <a:bodyPr>
            <a:normAutofit/>
          </a:bodyPr>
          <a:lstStyle/>
          <a:p>
            <a:pPr algn="l"/>
            <a:r>
              <a:rPr lang="en-US" dirty="0" smtClean="0"/>
              <a:t>Off Page SEO – Social Media</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457199" y="1047750"/>
            <a:ext cx="5743576"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Benefits of Social Media (continued)</a:t>
            </a:r>
            <a:endParaRPr lang="en-US" sz="2400" b="1" dirty="0">
              <a:effectLst>
                <a:outerShdw blurRad="38100" dist="38100" dir="2700000" algn="tl">
                  <a:srgbClr val="000000">
                    <a:alpha val="43137"/>
                  </a:srgbClr>
                </a:outerShdw>
              </a:effectLst>
            </a:endParaRPr>
          </a:p>
        </p:txBody>
      </p:sp>
      <p:sp>
        <p:nvSpPr>
          <p:cNvPr id="8" name="TextBox 7"/>
          <p:cNvSpPr txBox="1"/>
          <p:nvPr/>
        </p:nvSpPr>
        <p:spPr>
          <a:xfrm>
            <a:off x="457199" y="1880890"/>
            <a:ext cx="8174736" cy="3693319"/>
          </a:xfrm>
          <a:prstGeom prst="rect">
            <a:avLst/>
          </a:prstGeom>
          <a:noFill/>
        </p:spPr>
        <p:txBody>
          <a:bodyPr wrap="square" rtlCol="0">
            <a:spAutoFit/>
          </a:bodyPr>
          <a:lstStyle/>
          <a:p>
            <a:pPr marL="342900" indent="-342900">
              <a:buAutoNum type="arabicPeriod" startAt="9"/>
            </a:pPr>
            <a:r>
              <a:rPr lang="en-US" b="1" dirty="0" smtClean="0"/>
              <a:t>Builds Brand Awareness</a:t>
            </a:r>
            <a:r>
              <a:rPr lang="en-US" dirty="0" smtClean="0"/>
              <a:t/>
            </a:r>
            <a:br>
              <a:rPr lang="en-US" dirty="0" smtClean="0"/>
            </a:br>
            <a:r>
              <a:rPr lang="en-US" dirty="0" smtClean="0"/>
              <a:t>As you become more visible, as long as you continue to produce quality content, you will soon become an authority figure in your niche.</a:t>
            </a:r>
          </a:p>
          <a:p>
            <a:endParaRPr lang="en-US" dirty="0" smtClean="0"/>
          </a:p>
          <a:p>
            <a:pPr marL="342900" indent="-342900">
              <a:buAutoNum type="arabicPeriod" startAt="10"/>
            </a:pPr>
            <a:r>
              <a:rPr lang="en-US" b="1" dirty="0" smtClean="0"/>
              <a:t>Has Unlimited Reach</a:t>
            </a:r>
            <a:r>
              <a:rPr lang="en-US" dirty="0" smtClean="0"/>
              <a:t/>
            </a:r>
            <a:br>
              <a:rPr lang="en-US" dirty="0" smtClean="0"/>
            </a:br>
            <a:r>
              <a:rPr lang="en-US" dirty="0" smtClean="0"/>
              <a:t>By participating in social media, you will be able to reach users that would have never stumbled upon the university’s website.</a:t>
            </a:r>
          </a:p>
          <a:p>
            <a:pPr marL="342900" indent="-342900">
              <a:buAutoNum type="arabicPeriod" startAt="10"/>
            </a:pPr>
            <a:endParaRPr lang="en-US" dirty="0" smtClean="0"/>
          </a:p>
          <a:p>
            <a:pPr marL="342900" indent="-342900">
              <a:buAutoNum type="arabicPeriod" startAt="11"/>
            </a:pPr>
            <a:r>
              <a:rPr lang="en-US" b="1" dirty="0" smtClean="0"/>
              <a:t>Puts Followers to Work for You</a:t>
            </a:r>
            <a:br>
              <a:rPr lang="en-US" b="1" dirty="0" smtClean="0"/>
            </a:br>
            <a:r>
              <a:rPr lang="en-US" dirty="0" smtClean="0"/>
              <a:t> Let other users share your quality content.</a:t>
            </a:r>
            <a:endParaRPr lang="en-US" b="1" dirty="0" smtClean="0"/>
          </a:p>
          <a:p>
            <a:pPr marL="342900" indent="-342900">
              <a:buAutoNum type="arabicPeriod" startAt="11"/>
            </a:pPr>
            <a:endParaRPr lang="en-US" b="1" dirty="0" smtClean="0"/>
          </a:p>
          <a:p>
            <a:endParaRPr lang="en-US" b="1" dirty="0" smtClean="0"/>
          </a:p>
          <a:p>
            <a:pPr marL="457200" indent="-457200">
              <a:buAutoNum type="arabicPeriod"/>
            </a:pPr>
            <a:endParaRPr lang="en-US" dirty="0"/>
          </a:p>
        </p:txBody>
      </p:sp>
      <p:sp>
        <p:nvSpPr>
          <p:cNvPr id="3" name="TextBox 2"/>
          <p:cNvSpPr txBox="1"/>
          <p:nvPr/>
        </p:nvSpPr>
        <p:spPr>
          <a:xfrm>
            <a:off x="2238376" y="5876925"/>
            <a:ext cx="5419724" cy="584775"/>
          </a:xfrm>
          <a:prstGeom prst="rect">
            <a:avLst/>
          </a:prstGeom>
          <a:noFill/>
        </p:spPr>
        <p:txBody>
          <a:bodyPr wrap="square" rtlCol="0">
            <a:spAutoFit/>
          </a:bodyPr>
          <a:lstStyle/>
          <a:p>
            <a:r>
              <a:rPr lang="en-US" sz="1600" dirty="0">
                <a:hlinkClick r:id="rId3"/>
              </a:rPr>
              <a:t>http://www.submitedge.com/blog/15-seo-benefits-of-social-media/</a:t>
            </a:r>
            <a:endParaRPr lang="en-US" sz="1600" dirty="0"/>
          </a:p>
        </p:txBody>
      </p:sp>
    </p:spTree>
    <p:extLst>
      <p:ext uri="{BB962C8B-B14F-4D97-AF65-F5344CB8AC3E}">
        <p14:creationId xmlns:p14="http://schemas.microsoft.com/office/powerpoint/2010/main" val="35189697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5754"/>
          </a:xfrm>
        </p:spPr>
        <p:txBody>
          <a:bodyPr>
            <a:normAutofit/>
          </a:bodyPr>
          <a:lstStyle/>
          <a:p>
            <a:pPr algn="l"/>
            <a:r>
              <a:rPr lang="en-US" dirty="0" smtClean="0"/>
              <a:t>Off Page SEO – Other</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457199" y="1047750"/>
            <a:ext cx="5743576"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XML / HTML  Sitemap</a:t>
            </a:r>
            <a:endParaRPr lang="en-US" sz="2400" b="1" dirty="0">
              <a:effectLst>
                <a:outerShdw blurRad="38100" dist="38100" dir="2700000" algn="tl">
                  <a:srgbClr val="000000">
                    <a:alpha val="43137"/>
                  </a:srgbClr>
                </a:outerShdw>
              </a:effectLst>
            </a:endParaRPr>
          </a:p>
        </p:txBody>
      </p:sp>
      <p:sp>
        <p:nvSpPr>
          <p:cNvPr id="8" name="TextBox 7"/>
          <p:cNvSpPr txBox="1"/>
          <p:nvPr/>
        </p:nvSpPr>
        <p:spPr>
          <a:xfrm>
            <a:off x="457199" y="1652290"/>
            <a:ext cx="8174736" cy="1261884"/>
          </a:xfrm>
          <a:prstGeom prst="rect">
            <a:avLst/>
          </a:prstGeom>
          <a:noFill/>
        </p:spPr>
        <p:txBody>
          <a:bodyPr wrap="square" rtlCol="0">
            <a:spAutoFit/>
          </a:bodyPr>
          <a:lstStyle/>
          <a:p>
            <a:r>
              <a:rPr lang="en-US" sz="2000" b="1" dirty="0" smtClean="0"/>
              <a:t>A sitemap is a list of pages of a web site accessible to search engines and users.</a:t>
            </a:r>
          </a:p>
          <a:p>
            <a:endParaRPr lang="en-US" b="1" dirty="0" smtClean="0"/>
          </a:p>
          <a:p>
            <a:pPr marL="457200" indent="-457200">
              <a:buAutoNum type="arabicPeriod"/>
            </a:pPr>
            <a:endParaRPr lang="en-US" dirty="0"/>
          </a:p>
        </p:txBody>
      </p:sp>
      <p:sp>
        <p:nvSpPr>
          <p:cNvPr id="9" name="TextBox 8"/>
          <p:cNvSpPr txBox="1"/>
          <p:nvPr/>
        </p:nvSpPr>
        <p:spPr>
          <a:xfrm>
            <a:off x="457199" y="2683341"/>
            <a:ext cx="5743576"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Benefits of a Sitemap</a:t>
            </a:r>
            <a:endParaRPr lang="en-US" sz="2400" b="1" dirty="0">
              <a:effectLst>
                <a:outerShdw blurRad="38100" dist="38100" dir="2700000" algn="tl">
                  <a:srgbClr val="000000">
                    <a:alpha val="43137"/>
                  </a:srgbClr>
                </a:outerShdw>
              </a:effectLst>
            </a:endParaRPr>
          </a:p>
        </p:txBody>
      </p:sp>
      <p:sp>
        <p:nvSpPr>
          <p:cNvPr id="6" name="TextBox 5"/>
          <p:cNvSpPr txBox="1"/>
          <p:nvPr/>
        </p:nvSpPr>
        <p:spPr>
          <a:xfrm>
            <a:off x="457199" y="3259305"/>
            <a:ext cx="8060435" cy="2246769"/>
          </a:xfrm>
          <a:prstGeom prst="rect">
            <a:avLst/>
          </a:prstGeom>
          <a:noFill/>
        </p:spPr>
        <p:txBody>
          <a:bodyPr wrap="square" rtlCol="0">
            <a:spAutoFit/>
          </a:bodyPr>
          <a:lstStyle/>
          <a:p>
            <a:pPr marL="342900" indent="-342900">
              <a:buAutoNum type="arabicPeriod"/>
            </a:pPr>
            <a:r>
              <a:rPr lang="en-US" sz="2000" dirty="0" smtClean="0"/>
              <a:t>Helps improve how often and the manner in which search engines crawl your website.</a:t>
            </a:r>
          </a:p>
          <a:p>
            <a:pPr marL="342900" indent="-342900">
              <a:buAutoNum type="arabicPeriod"/>
            </a:pPr>
            <a:r>
              <a:rPr lang="en-US" sz="2000" dirty="0" smtClean="0"/>
              <a:t>Search engines use additional URL’s to ‘discover’ pages they didn’t know about.</a:t>
            </a:r>
          </a:p>
          <a:p>
            <a:pPr marL="342900" indent="-342900">
              <a:buAutoNum type="arabicPeriod"/>
            </a:pPr>
            <a:r>
              <a:rPr lang="en-US" sz="2000" dirty="0" smtClean="0"/>
              <a:t>Verification / registration of XML Sitemaps may indicate positive trust / authority signals.</a:t>
            </a:r>
          </a:p>
          <a:p>
            <a:pPr marL="342900" indent="-342900">
              <a:buAutoNum type="arabicPeriod"/>
            </a:pPr>
            <a:r>
              <a:rPr lang="en-US" sz="2000" dirty="0" smtClean="0"/>
              <a:t>A HTML sitemap can further help a user navigate your website.</a:t>
            </a:r>
            <a:endParaRPr lang="en-US" sz="2000" dirty="0"/>
          </a:p>
        </p:txBody>
      </p:sp>
    </p:spTree>
    <p:extLst>
      <p:ext uri="{BB962C8B-B14F-4D97-AF65-F5344CB8AC3E}">
        <p14:creationId xmlns:p14="http://schemas.microsoft.com/office/powerpoint/2010/main" val="7391619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5754"/>
          </a:xfrm>
        </p:spPr>
        <p:txBody>
          <a:bodyPr>
            <a:normAutofit/>
          </a:bodyPr>
          <a:lstStyle/>
          <a:p>
            <a:pPr algn="l"/>
            <a:r>
              <a:rPr lang="en-US" dirty="0" smtClean="0"/>
              <a:t>Off Page SEO – Social Media</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457199" y="1047750"/>
            <a:ext cx="5743576"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XML / HTML Sitemap</a:t>
            </a:r>
            <a:endParaRPr lang="en-US" sz="2400" b="1" dirty="0">
              <a:effectLst>
                <a:outerShdw blurRad="38100" dist="38100" dir="2700000" algn="tl">
                  <a:srgbClr val="000000">
                    <a:alpha val="43137"/>
                  </a:srgbClr>
                </a:outerShdw>
              </a:effectLst>
            </a:endParaRPr>
          </a:p>
        </p:txBody>
      </p:sp>
      <p:sp>
        <p:nvSpPr>
          <p:cNvPr id="8" name="TextBox 7"/>
          <p:cNvSpPr txBox="1"/>
          <p:nvPr/>
        </p:nvSpPr>
        <p:spPr>
          <a:xfrm>
            <a:off x="457199" y="1880890"/>
            <a:ext cx="8174736" cy="923330"/>
          </a:xfrm>
          <a:prstGeom prst="rect">
            <a:avLst/>
          </a:prstGeom>
          <a:noFill/>
        </p:spPr>
        <p:txBody>
          <a:bodyPr wrap="square" rtlCol="0">
            <a:spAutoFit/>
          </a:bodyPr>
          <a:lstStyle/>
          <a:p>
            <a:endParaRPr lang="en-US" b="1" dirty="0" smtClean="0"/>
          </a:p>
          <a:p>
            <a:endParaRPr lang="en-US" b="1" dirty="0" smtClean="0"/>
          </a:p>
          <a:p>
            <a:pPr marL="457200" indent="-457200">
              <a:buAutoNum type="arabicPeriod"/>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25" y="1775520"/>
            <a:ext cx="4019549" cy="3312962"/>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9195" y="2342555"/>
            <a:ext cx="3027579" cy="3283103"/>
          </a:xfrm>
          <a:prstGeom prst="rect">
            <a:avLst/>
          </a:prstGeom>
          <a:ln>
            <a:noFill/>
          </a:ln>
          <a:effectLst>
            <a:outerShdw blurRad="190500" algn="tl" rotWithShape="0">
              <a:srgbClr val="000000">
                <a:alpha val="70000"/>
              </a:srgbClr>
            </a:outerShdw>
          </a:effectLst>
        </p:spPr>
      </p:pic>
      <p:sp>
        <p:nvSpPr>
          <p:cNvPr id="9" name="TextBox 8"/>
          <p:cNvSpPr txBox="1"/>
          <p:nvPr/>
        </p:nvSpPr>
        <p:spPr>
          <a:xfrm>
            <a:off x="1590673" y="5238034"/>
            <a:ext cx="2076451" cy="400110"/>
          </a:xfrm>
          <a:prstGeom prst="rect">
            <a:avLst/>
          </a:prstGeom>
          <a:solidFill>
            <a:srgbClr val="4AA9C3"/>
          </a:solidFill>
          <a:ln w="38100">
            <a:solidFill>
              <a:schemeClr val="tx1"/>
            </a:solidFill>
          </a:ln>
        </p:spPr>
        <p:txBody>
          <a:bodyPr wrap="square" rtlCol="0">
            <a:spAutoFit/>
          </a:bodyPr>
          <a:lstStyle/>
          <a:p>
            <a:pPr algn="ctr"/>
            <a:r>
              <a:rPr lang="en-US" sz="2000" dirty="0" smtClean="0"/>
              <a:t>HTML Sitemap</a:t>
            </a:r>
            <a:endParaRPr lang="en-US" sz="2000" dirty="0"/>
          </a:p>
        </p:txBody>
      </p:sp>
      <p:sp>
        <p:nvSpPr>
          <p:cNvPr id="10" name="TextBox 9"/>
          <p:cNvSpPr txBox="1"/>
          <p:nvPr/>
        </p:nvSpPr>
        <p:spPr>
          <a:xfrm>
            <a:off x="5949046" y="1680835"/>
            <a:ext cx="2047875" cy="400110"/>
          </a:xfrm>
          <a:prstGeom prst="rect">
            <a:avLst/>
          </a:prstGeom>
          <a:solidFill>
            <a:srgbClr val="4AA9C3"/>
          </a:solidFill>
          <a:ln w="38100">
            <a:solidFill>
              <a:schemeClr val="tx1"/>
            </a:solidFill>
          </a:ln>
        </p:spPr>
        <p:txBody>
          <a:bodyPr wrap="square" rtlCol="0">
            <a:spAutoFit/>
          </a:bodyPr>
          <a:lstStyle/>
          <a:p>
            <a:pPr algn="ctr"/>
            <a:r>
              <a:rPr lang="en-US" sz="2000" dirty="0" smtClean="0"/>
              <a:t>XML Sitemap</a:t>
            </a:r>
            <a:endParaRPr lang="en-US" sz="2000" dirty="0"/>
          </a:p>
        </p:txBody>
      </p:sp>
    </p:spTree>
    <p:extLst>
      <p:ext uri="{BB962C8B-B14F-4D97-AF65-F5344CB8AC3E}">
        <p14:creationId xmlns:p14="http://schemas.microsoft.com/office/powerpoint/2010/main" val="25002320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5754"/>
          </a:xfrm>
        </p:spPr>
        <p:txBody>
          <a:bodyPr>
            <a:normAutofit/>
          </a:bodyPr>
          <a:lstStyle/>
          <a:p>
            <a:pPr algn="l"/>
            <a:r>
              <a:rPr lang="en-US" dirty="0" smtClean="0"/>
              <a:t>Off Page SEO – Other</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457199" y="1047750"/>
            <a:ext cx="5743576"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DMOZ – Open Directory Project</a:t>
            </a:r>
            <a:endParaRPr lang="en-US" sz="2400" b="1"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509" y="1704975"/>
            <a:ext cx="3858059" cy="3524250"/>
          </a:xfrm>
          <a:prstGeom prst="rect">
            <a:avLst/>
          </a:prstGeom>
          <a:ln>
            <a:noFill/>
          </a:ln>
          <a:effectLst>
            <a:outerShdw blurRad="190500" algn="tl" rotWithShape="0">
              <a:srgbClr val="000000">
                <a:alpha val="70000"/>
              </a:srgbClr>
            </a:outerShdw>
          </a:effectLst>
        </p:spPr>
      </p:pic>
      <p:sp>
        <p:nvSpPr>
          <p:cNvPr id="6" name="TextBox 5"/>
          <p:cNvSpPr txBox="1"/>
          <p:nvPr/>
        </p:nvSpPr>
        <p:spPr>
          <a:xfrm>
            <a:off x="1304925" y="5086350"/>
            <a:ext cx="2314575" cy="461665"/>
          </a:xfrm>
          <a:prstGeom prst="rect">
            <a:avLst/>
          </a:prstGeom>
          <a:solidFill>
            <a:srgbClr val="C0504D"/>
          </a:solidFill>
          <a:ln w="38100">
            <a:solidFill>
              <a:schemeClr val="tx1"/>
            </a:solidFill>
          </a:ln>
        </p:spPr>
        <p:txBody>
          <a:bodyPr wrap="square" rtlCol="0">
            <a:spAutoFit/>
          </a:bodyPr>
          <a:lstStyle/>
          <a:p>
            <a:r>
              <a:rPr lang="en-US" sz="2400" dirty="0" smtClean="0"/>
              <a:t>www.DMOZ.org</a:t>
            </a:r>
            <a:endParaRPr lang="en-US" sz="2400" dirty="0"/>
          </a:p>
        </p:txBody>
      </p:sp>
      <p:sp>
        <p:nvSpPr>
          <p:cNvPr id="9" name="TextBox 8"/>
          <p:cNvSpPr txBox="1"/>
          <p:nvPr/>
        </p:nvSpPr>
        <p:spPr>
          <a:xfrm>
            <a:off x="4943475" y="1781175"/>
            <a:ext cx="3333750" cy="2462213"/>
          </a:xfrm>
          <a:prstGeom prst="rect">
            <a:avLst/>
          </a:prstGeom>
          <a:noFill/>
        </p:spPr>
        <p:txBody>
          <a:bodyPr wrap="square" rtlCol="0">
            <a:spAutoFit/>
          </a:bodyPr>
          <a:lstStyle/>
          <a:p>
            <a:r>
              <a:rPr lang="en-US" sz="2200" i="1" dirty="0" smtClean="0"/>
              <a:t>“The </a:t>
            </a:r>
            <a:r>
              <a:rPr lang="en-US" sz="2200" b="1" i="1" dirty="0" smtClean="0"/>
              <a:t>Open Directory Project </a:t>
            </a:r>
            <a:r>
              <a:rPr lang="en-US" sz="2200" i="1" dirty="0" smtClean="0"/>
              <a:t>is the largest, most comprehensive human-edited directory of the Web. It is constructed and maintained by a vast, global community of volunteer editors.”</a:t>
            </a:r>
            <a:endParaRPr lang="en-US" sz="2200" i="1" dirty="0"/>
          </a:p>
        </p:txBody>
      </p:sp>
    </p:spTree>
    <p:extLst>
      <p:ext uri="{BB962C8B-B14F-4D97-AF65-F5344CB8AC3E}">
        <p14:creationId xmlns:p14="http://schemas.microsoft.com/office/powerpoint/2010/main" val="5024528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5754"/>
          </a:xfrm>
        </p:spPr>
        <p:txBody>
          <a:bodyPr>
            <a:normAutofit/>
          </a:bodyPr>
          <a:lstStyle/>
          <a:p>
            <a:pPr algn="l"/>
            <a:r>
              <a:rPr lang="en-US" dirty="0" smtClean="0"/>
              <a:t>Off Page SEO – Other</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457199" y="1047750"/>
            <a:ext cx="5743576"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r</a:t>
            </a:r>
            <a:r>
              <a:rPr lang="en-US" sz="2400" b="1" dirty="0" smtClean="0">
                <a:effectLst>
                  <a:outerShdw blurRad="38100" dist="38100" dir="2700000" algn="tl">
                    <a:srgbClr val="000000">
                      <a:alpha val="43137"/>
                    </a:srgbClr>
                  </a:outerShdw>
                </a:effectLst>
              </a:rPr>
              <a:t>obots.txt</a:t>
            </a:r>
            <a:endParaRPr lang="en-US" sz="2400" b="1" dirty="0">
              <a:effectLst>
                <a:outerShdw blurRad="38100" dist="38100" dir="2700000" algn="tl">
                  <a:srgbClr val="000000">
                    <a:alpha val="43137"/>
                  </a:srgbClr>
                </a:outerShdw>
              </a:effectLst>
            </a:endParaRPr>
          </a:p>
        </p:txBody>
      </p:sp>
      <p:sp>
        <p:nvSpPr>
          <p:cNvPr id="8" name="TextBox 7"/>
          <p:cNvSpPr txBox="1"/>
          <p:nvPr/>
        </p:nvSpPr>
        <p:spPr>
          <a:xfrm>
            <a:off x="457199" y="1652290"/>
            <a:ext cx="8174736" cy="954107"/>
          </a:xfrm>
          <a:prstGeom prst="rect">
            <a:avLst/>
          </a:prstGeom>
          <a:noFill/>
        </p:spPr>
        <p:txBody>
          <a:bodyPr wrap="square" rtlCol="0">
            <a:spAutoFit/>
          </a:bodyPr>
          <a:lstStyle/>
          <a:p>
            <a:r>
              <a:rPr lang="en-US" sz="2000" b="1" dirty="0" smtClean="0"/>
              <a:t>This is a file that is located on the root level of our domain.</a:t>
            </a:r>
          </a:p>
          <a:p>
            <a:endParaRPr lang="en-US" b="1" dirty="0" smtClean="0"/>
          </a:p>
          <a:p>
            <a:pPr marL="457200" indent="-457200">
              <a:buAutoNum type="arabicPeriod"/>
            </a:pPr>
            <a:endParaRPr lang="en-US" dirty="0"/>
          </a:p>
        </p:txBody>
      </p:sp>
      <p:sp>
        <p:nvSpPr>
          <p:cNvPr id="9" name="TextBox 8"/>
          <p:cNvSpPr txBox="1"/>
          <p:nvPr/>
        </p:nvSpPr>
        <p:spPr>
          <a:xfrm>
            <a:off x="457199" y="2199917"/>
            <a:ext cx="5743576"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Benefits of robots.txt</a:t>
            </a:r>
            <a:endParaRPr lang="en-US" sz="2400" b="1" dirty="0">
              <a:effectLst>
                <a:outerShdw blurRad="38100" dist="38100" dir="2700000" algn="tl">
                  <a:srgbClr val="000000">
                    <a:alpha val="43137"/>
                  </a:srgbClr>
                </a:outerShdw>
              </a:effectLst>
            </a:endParaRPr>
          </a:p>
        </p:txBody>
      </p:sp>
      <p:sp>
        <p:nvSpPr>
          <p:cNvPr id="6" name="TextBox 5"/>
          <p:cNvSpPr txBox="1"/>
          <p:nvPr/>
        </p:nvSpPr>
        <p:spPr>
          <a:xfrm>
            <a:off x="457199" y="2840205"/>
            <a:ext cx="8060435" cy="2308324"/>
          </a:xfrm>
          <a:prstGeom prst="rect">
            <a:avLst/>
          </a:prstGeom>
          <a:noFill/>
        </p:spPr>
        <p:txBody>
          <a:bodyPr wrap="square" rtlCol="0">
            <a:spAutoFit/>
          </a:bodyPr>
          <a:lstStyle/>
          <a:p>
            <a:pPr marL="342900" indent="-342900">
              <a:buAutoNum type="arabicPeriod"/>
            </a:pPr>
            <a:r>
              <a:rPr lang="en-US" sz="2400" dirty="0" smtClean="0"/>
              <a:t>Prevents search engines from accessing nonpublic parts of our website.</a:t>
            </a:r>
          </a:p>
          <a:p>
            <a:pPr marL="342900" indent="-342900">
              <a:buAutoNum type="arabicPeriod"/>
            </a:pPr>
            <a:r>
              <a:rPr lang="en-US" sz="2400" dirty="0" smtClean="0"/>
              <a:t>Block search engines from accessing out pages of code.</a:t>
            </a:r>
          </a:p>
          <a:p>
            <a:pPr marL="342900" indent="-342900">
              <a:buAutoNum type="arabicPeriod"/>
            </a:pPr>
            <a:r>
              <a:rPr lang="en-US" sz="2400" dirty="0" smtClean="0"/>
              <a:t>Avoid the indexation of duplicate content on our website, such as “print” or “mobile” versions of webpages.</a:t>
            </a:r>
          </a:p>
          <a:p>
            <a:pPr marL="342900" indent="-342900">
              <a:buAutoNum type="arabicPeriod"/>
            </a:pPr>
            <a:r>
              <a:rPr lang="en-US" sz="2400" dirty="0" smtClean="0"/>
              <a:t>Auto-discover Sitemaps.</a:t>
            </a:r>
            <a:endParaRPr lang="en-US" sz="2400" dirty="0"/>
          </a:p>
        </p:txBody>
      </p:sp>
    </p:spTree>
    <p:extLst>
      <p:ext uri="{BB962C8B-B14F-4D97-AF65-F5344CB8AC3E}">
        <p14:creationId xmlns:p14="http://schemas.microsoft.com/office/powerpoint/2010/main" val="2959823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own Arrow 35"/>
          <p:cNvSpPr/>
          <p:nvPr/>
        </p:nvSpPr>
        <p:spPr>
          <a:xfrm>
            <a:off x="6436080" y="4639191"/>
            <a:ext cx="339865" cy="206625"/>
          </a:xfrm>
          <a:prstGeom prst="downArrow">
            <a:avLst/>
          </a:prstGeom>
          <a:solidFill>
            <a:schemeClr val="tx1"/>
          </a:solidFill>
          <a:ln>
            <a:solidFill>
              <a:schemeClr val="bg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wn Arrow 34"/>
          <p:cNvSpPr/>
          <p:nvPr/>
        </p:nvSpPr>
        <p:spPr>
          <a:xfrm>
            <a:off x="6427989" y="3509236"/>
            <a:ext cx="339865" cy="206625"/>
          </a:xfrm>
          <a:prstGeom prst="downArrow">
            <a:avLst/>
          </a:prstGeom>
          <a:solidFill>
            <a:schemeClr val="tx1"/>
          </a:solidFill>
          <a:ln>
            <a:solidFill>
              <a:schemeClr val="bg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wn Arrow 33"/>
          <p:cNvSpPr/>
          <p:nvPr/>
        </p:nvSpPr>
        <p:spPr>
          <a:xfrm>
            <a:off x="6427989" y="2656280"/>
            <a:ext cx="339865" cy="206625"/>
          </a:xfrm>
          <a:prstGeom prst="downArrow">
            <a:avLst/>
          </a:prstGeom>
          <a:solidFill>
            <a:schemeClr val="tx1"/>
          </a:solidFill>
          <a:ln>
            <a:solidFill>
              <a:schemeClr val="bg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wn Arrow 32"/>
          <p:cNvSpPr/>
          <p:nvPr/>
        </p:nvSpPr>
        <p:spPr>
          <a:xfrm>
            <a:off x="2020743" y="4626761"/>
            <a:ext cx="339865" cy="206625"/>
          </a:xfrm>
          <a:prstGeom prst="downArrow">
            <a:avLst/>
          </a:prstGeom>
          <a:solidFill>
            <a:schemeClr val="tx1"/>
          </a:solidFill>
          <a:ln>
            <a:solidFill>
              <a:schemeClr val="bg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wn Arrow 31"/>
          <p:cNvSpPr/>
          <p:nvPr/>
        </p:nvSpPr>
        <p:spPr>
          <a:xfrm>
            <a:off x="2055376" y="3786235"/>
            <a:ext cx="339865" cy="196079"/>
          </a:xfrm>
          <a:prstGeom prst="downArrow">
            <a:avLst/>
          </a:prstGeom>
          <a:solidFill>
            <a:schemeClr val="tx1"/>
          </a:solidFill>
          <a:ln>
            <a:solidFill>
              <a:schemeClr val="bg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wn Arrow 30"/>
          <p:cNvSpPr/>
          <p:nvPr/>
        </p:nvSpPr>
        <p:spPr>
          <a:xfrm>
            <a:off x="2055377" y="2933279"/>
            <a:ext cx="339865" cy="206625"/>
          </a:xfrm>
          <a:prstGeom prst="downArrow">
            <a:avLst/>
          </a:prstGeom>
          <a:solidFill>
            <a:schemeClr val="tx1"/>
          </a:solidFill>
          <a:ln>
            <a:solidFill>
              <a:schemeClr val="bg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575754"/>
          </a:xfrm>
        </p:spPr>
        <p:txBody>
          <a:bodyPr>
            <a:normAutofit/>
          </a:bodyPr>
          <a:lstStyle/>
          <a:p>
            <a:pPr algn="l"/>
            <a:r>
              <a:rPr lang="en-US" dirty="0" smtClean="0"/>
              <a:t>How People Interact with Search Engines</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sp>
        <p:nvSpPr>
          <p:cNvPr id="10" name="TextBox 9"/>
          <p:cNvSpPr txBox="1"/>
          <p:nvPr/>
        </p:nvSpPr>
        <p:spPr>
          <a:xfrm>
            <a:off x="457200" y="2009949"/>
            <a:ext cx="3720071" cy="923330"/>
          </a:xfrm>
          <a:prstGeom prst="rect">
            <a:avLst/>
          </a:prstGeom>
          <a:noFill/>
          <a:ln w="28575">
            <a:solidFill>
              <a:schemeClr val="tx1">
                <a:lumMod val="95000"/>
              </a:schemeClr>
            </a:solidFill>
          </a:ln>
          <a:effectLst>
            <a:outerShdw blurRad="50800" dist="38100" dir="2700000" algn="tl" rotWithShape="0">
              <a:prstClr val="black">
                <a:alpha val="40000"/>
              </a:prstClr>
            </a:outerShdw>
          </a:effectLst>
        </p:spPr>
        <p:txBody>
          <a:bodyPr wrap="square" rtlCol="0">
            <a:spAutoFit/>
          </a:bodyPr>
          <a:lstStyle/>
          <a:p>
            <a:pPr marL="342900" indent="-342900">
              <a:buAutoNum type="arabicPeriod"/>
            </a:pPr>
            <a:r>
              <a:rPr lang="en-US" dirty="0" smtClean="0"/>
              <a:t>Experience the need for an answer,   solution or piece of information.</a:t>
            </a:r>
          </a:p>
        </p:txBody>
      </p:sp>
      <p:sp>
        <p:nvSpPr>
          <p:cNvPr id="11" name="TextBox 10"/>
          <p:cNvSpPr txBox="1"/>
          <p:nvPr/>
        </p:nvSpPr>
        <p:spPr>
          <a:xfrm>
            <a:off x="457200" y="3139904"/>
            <a:ext cx="3720071" cy="646331"/>
          </a:xfrm>
          <a:prstGeom prst="rect">
            <a:avLst/>
          </a:prstGeom>
          <a:noFill/>
          <a:ln w="28575">
            <a:solidFill>
              <a:schemeClr val="tx1"/>
            </a:solidFill>
          </a:ln>
          <a:effectLst>
            <a:outerShdw blurRad="50800" dist="38100" dir="2700000" algn="tl" rotWithShape="0">
              <a:prstClr val="black">
                <a:alpha val="40000"/>
              </a:prstClr>
            </a:outerShdw>
          </a:effectLst>
        </p:spPr>
        <p:txBody>
          <a:bodyPr wrap="square" rtlCol="0">
            <a:spAutoFit/>
          </a:bodyPr>
          <a:lstStyle/>
          <a:p>
            <a:pPr marL="342900" indent="-342900">
              <a:buAutoNum type="arabicPeriod" startAt="2"/>
            </a:pPr>
            <a:r>
              <a:rPr lang="en-US" dirty="0" smtClean="0"/>
              <a:t>Formulate the need in a string of words or phrases (the query).</a:t>
            </a:r>
          </a:p>
        </p:txBody>
      </p:sp>
      <p:sp>
        <p:nvSpPr>
          <p:cNvPr id="12" name="TextBox 11"/>
          <p:cNvSpPr txBox="1"/>
          <p:nvPr/>
        </p:nvSpPr>
        <p:spPr>
          <a:xfrm>
            <a:off x="457200" y="3982314"/>
            <a:ext cx="3720072" cy="646331"/>
          </a:xfrm>
          <a:prstGeom prst="rect">
            <a:avLst/>
          </a:prstGeom>
          <a:noFill/>
          <a:ln w="28575">
            <a:solidFill>
              <a:schemeClr val="tx1"/>
            </a:solidFill>
          </a:ln>
          <a:effectLst>
            <a:outerShdw blurRad="50800" dist="38100" dir="2700000" algn="tl" rotWithShape="0">
              <a:prstClr val="black">
                <a:alpha val="40000"/>
              </a:prstClr>
            </a:outerShdw>
          </a:effectLst>
        </p:spPr>
        <p:txBody>
          <a:bodyPr wrap="square" rtlCol="0">
            <a:spAutoFit/>
          </a:bodyPr>
          <a:lstStyle/>
          <a:p>
            <a:pPr marL="342900" indent="-342900">
              <a:buAutoNum type="arabicPeriod" startAt="3"/>
            </a:pPr>
            <a:r>
              <a:rPr lang="en-US" dirty="0" smtClean="0"/>
              <a:t>Enter the query in the search engine and execute.</a:t>
            </a:r>
          </a:p>
        </p:txBody>
      </p:sp>
      <p:sp>
        <p:nvSpPr>
          <p:cNvPr id="13" name="TextBox 12"/>
          <p:cNvSpPr txBox="1"/>
          <p:nvPr/>
        </p:nvSpPr>
        <p:spPr>
          <a:xfrm>
            <a:off x="457199" y="4833386"/>
            <a:ext cx="3720071" cy="646331"/>
          </a:xfrm>
          <a:prstGeom prst="rect">
            <a:avLst/>
          </a:prstGeom>
          <a:noFill/>
          <a:ln w="28575">
            <a:solidFill>
              <a:schemeClr val="tx1"/>
            </a:solidFill>
          </a:ln>
          <a:effectLst>
            <a:outerShdw blurRad="50800" dist="38100" dir="2700000" algn="tl" rotWithShape="0">
              <a:prstClr val="black">
                <a:alpha val="40000"/>
              </a:prstClr>
            </a:outerShdw>
          </a:effectLst>
        </p:spPr>
        <p:txBody>
          <a:bodyPr wrap="square" rtlCol="0">
            <a:spAutoFit/>
          </a:bodyPr>
          <a:lstStyle/>
          <a:p>
            <a:pPr marL="342900" indent="-342900">
              <a:buAutoNum type="arabicPeriod" startAt="4"/>
            </a:pPr>
            <a:r>
              <a:rPr lang="en-US" dirty="0" smtClean="0"/>
              <a:t>Browse through the results for a match.</a:t>
            </a:r>
          </a:p>
        </p:txBody>
      </p:sp>
      <p:sp>
        <p:nvSpPr>
          <p:cNvPr id="14" name="TextBox 13"/>
          <p:cNvSpPr txBox="1"/>
          <p:nvPr/>
        </p:nvSpPr>
        <p:spPr>
          <a:xfrm>
            <a:off x="4563908" y="2009949"/>
            <a:ext cx="4068028" cy="646331"/>
          </a:xfrm>
          <a:prstGeom prst="rect">
            <a:avLst/>
          </a:prstGeom>
          <a:noFill/>
          <a:ln w="28575">
            <a:solidFill>
              <a:schemeClr val="tx1"/>
            </a:solidFill>
          </a:ln>
          <a:effectLst>
            <a:outerShdw blurRad="50800" dist="38100" dir="2700000" algn="tl" rotWithShape="0">
              <a:prstClr val="black">
                <a:alpha val="40000"/>
              </a:prstClr>
            </a:outerShdw>
          </a:effectLst>
        </p:spPr>
        <p:txBody>
          <a:bodyPr wrap="square" rtlCol="0">
            <a:spAutoFit/>
          </a:bodyPr>
          <a:lstStyle/>
          <a:p>
            <a:pPr marL="342900" indent="-342900">
              <a:buAutoNum type="arabicPeriod" startAt="5"/>
            </a:pPr>
            <a:r>
              <a:rPr lang="en-US" dirty="0" smtClean="0"/>
              <a:t>Click on a result.</a:t>
            </a:r>
          </a:p>
          <a:p>
            <a:pPr marL="342900" indent="-342900">
              <a:buAutoNum type="arabicPeriod" startAt="5"/>
            </a:pPr>
            <a:endParaRPr lang="en-US" dirty="0" smtClean="0"/>
          </a:p>
        </p:txBody>
      </p:sp>
      <p:sp>
        <p:nvSpPr>
          <p:cNvPr id="16" name="TextBox 15"/>
          <p:cNvSpPr txBox="1"/>
          <p:nvPr/>
        </p:nvSpPr>
        <p:spPr>
          <a:xfrm>
            <a:off x="4544567" y="2862905"/>
            <a:ext cx="4087368" cy="646331"/>
          </a:xfrm>
          <a:prstGeom prst="rect">
            <a:avLst/>
          </a:prstGeom>
          <a:noFill/>
          <a:ln w="28575">
            <a:solidFill>
              <a:schemeClr val="tx1"/>
            </a:solidFill>
          </a:ln>
          <a:effectLst>
            <a:outerShdw blurRad="50800" dist="38100" dir="2700000" algn="tl" rotWithShape="0">
              <a:prstClr val="black">
                <a:alpha val="40000"/>
              </a:prstClr>
            </a:outerShdw>
          </a:effectLst>
        </p:spPr>
        <p:txBody>
          <a:bodyPr wrap="square" rtlCol="0">
            <a:spAutoFit/>
          </a:bodyPr>
          <a:lstStyle/>
          <a:p>
            <a:pPr marL="342900" indent="-342900">
              <a:buAutoNum type="arabicPeriod" startAt="6"/>
            </a:pPr>
            <a:r>
              <a:rPr lang="en-US" dirty="0" smtClean="0"/>
              <a:t>Scan the content of the webpage for a solution, or a link to that solution.</a:t>
            </a:r>
          </a:p>
        </p:txBody>
      </p:sp>
      <p:sp>
        <p:nvSpPr>
          <p:cNvPr id="17" name="TextBox 16"/>
          <p:cNvSpPr txBox="1"/>
          <p:nvPr/>
        </p:nvSpPr>
        <p:spPr>
          <a:xfrm>
            <a:off x="4544567" y="3715861"/>
            <a:ext cx="4087369" cy="923330"/>
          </a:xfrm>
          <a:prstGeom prst="rect">
            <a:avLst/>
          </a:prstGeom>
          <a:noFill/>
          <a:ln w="28575">
            <a:solidFill>
              <a:schemeClr val="tx1"/>
            </a:solidFill>
          </a:ln>
          <a:effectLst>
            <a:outerShdw blurRad="50800" dist="38100" dir="2700000" algn="tl" rotWithShape="0">
              <a:prstClr val="black">
                <a:alpha val="40000"/>
              </a:prstClr>
            </a:outerShdw>
          </a:effectLst>
        </p:spPr>
        <p:txBody>
          <a:bodyPr wrap="square" rtlCol="0">
            <a:spAutoFit/>
          </a:bodyPr>
          <a:lstStyle/>
          <a:p>
            <a:pPr marL="342900" indent="-342900">
              <a:buAutoNum type="arabicPeriod" startAt="7"/>
            </a:pPr>
            <a:r>
              <a:rPr lang="en-US" dirty="0" smtClean="0"/>
              <a:t>If unsatisfied with the webpage, return to the search results and browse for another link or…</a:t>
            </a:r>
          </a:p>
        </p:txBody>
      </p:sp>
      <p:sp>
        <p:nvSpPr>
          <p:cNvPr id="18" name="TextBox 17"/>
          <p:cNvSpPr txBox="1"/>
          <p:nvPr/>
        </p:nvSpPr>
        <p:spPr>
          <a:xfrm>
            <a:off x="4563909" y="4845816"/>
            <a:ext cx="4068028" cy="646331"/>
          </a:xfrm>
          <a:prstGeom prst="rect">
            <a:avLst/>
          </a:prstGeom>
          <a:noFill/>
          <a:ln w="28575">
            <a:solidFill>
              <a:schemeClr val="tx1"/>
            </a:solidFill>
          </a:ln>
          <a:effectLst>
            <a:outerShdw blurRad="50800" dist="38100" dir="2700000" algn="tl" rotWithShape="0">
              <a:prstClr val="black">
                <a:alpha val="40000"/>
              </a:prstClr>
            </a:outerShdw>
          </a:effectLst>
        </p:spPr>
        <p:txBody>
          <a:bodyPr wrap="square" rtlCol="0">
            <a:spAutoFit/>
          </a:bodyPr>
          <a:lstStyle/>
          <a:p>
            <a:pPr marL="342900" indent="-342900">
              <a:buAutoNum type="arabicPeriod" startAt="8"/>
            </a:pPr>
            <a:r>
              <a:rPr lang="en-US" dirty="0" smtClean="0"/>
              <a:t>Perform a new search with refinements to the query.</a:t>
            </a:r>
          </a:p>
        </p:txBody>
      </p:sp>
      <p:sp>
        <p:nvSpPr>
          <p:cNvPr id="19" name="TextBox 18"/>
          <p:cNvSpPr txBox="1"/>
          <p:nvPr/>
        </p:nvSpPr>
        <p:spPr>
          <a:xfrm>
            <a:off x="457200" y="1278305"/>
            <a:ext cx="3091158"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The Search Process:</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78545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5754"/>
          </a:xfrm>
        </p:spPr>
        <p:txBody>
          <a:bodyPr>
            <a:normAutofit/>
          </a:bodyPr>
          <a:lstStyle/>
          <a:p>
            <a:pPr algn="l"/>
            <a:r>
              <a:rPr lang="en-US" dirty="0" smtClean="0"/>
              <a:t>Off Page SEO – Other</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457199" y="1014115"/>
            <a:ext cx="5743576"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Google Mini</a:t>
            </a:r>
            <a:endParaRPr lang="en-US" sz="2400" b="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7824" y="1509415"/>
            <a:ext cx="3384112" cy="2995910"/>
          </a:xfrm>
          <a:prstGeom prst="rect">
            <a:avLst/>
          </a:prstGeom>
        </p:spPr>
      </p:pic>
      <p:sp>
        <p:nvSpPr>
          <p:cNvPr id="5" name="Rectangle 4"/>
          <p:cNvSpPr/>
          <p:nvPr/>
        </p:nvSpPr>
        <p:spPr>
          <a:xfrm>
            <a:off x="6553200" y="1676400"/>
            <a:ext cx="2009775" cy="2390775"/>
          </a:xfrm>
          <a:prstGeom prst="rect">
            <a:avLst/>
          </a:prstGeom>
          <a:noFill/>
          <a:ln w="762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57199" y="1600200"/>
            <a:ext cx="4562475" cy="3416320"/>
          </a:xfrm>
          <a:prstGeom prst="rect">
            <a:avLst/>
          </a:prstGeom>
          <a:noFill/>
        </p:spPr>
        <p:txBody>
          <a:bodyPr wrap="square" rtlCol="0">
            <a:spAutoFit/>
          </a:bodyPr>
          <a:lstStyle/>
          <a:p>
            <a:r>
              <a:rPr lang="en-US" dirty="0" smtClean="0"/>
              <a:t>Not everyone who enters our website is coming through the front door (homepage). The Google mini appliance helps user’s navigate deeper into our website without having to click their way through to the page they need.</a:t>
            </a:r>
          </a:p>
          <a:p>
            <a:endParaRPr lang="en-US" dirty="0"/>
          </a:p>
          <a:p>
            <a:r>
              <a:rPr lang="en-US" dirty="0" smtClean="0"/>
              <a:t>Within the Google mini appliance, </a:t>
            </a:r>
            <a:r>
              <a:rPr lang="en-US" b="1" dirty="0" smtClean="0"/>
              <a:t>we have total control over page placement by keyword. </a:t>
            </a:r>
            <a:r>
              <a:rPr lang="en-US" dirty="0" smtClean="0"/>
              <a:t>This is a great internal opportunity to make your department’s website easier to find from anywhere in www.westga.edu </a:t>
            </a:r>
            <a:endParaRPr lang="en-US" b="1" dirty="0"/>
          </a:p>
        </p:txBody>
      </p:sp>
    </p:spTree>
    <p:extLst>
      <p:ext uri="{BB962C8B-B14F-4D97-AF65-F5344CB8AC3E}">
        <p14:creationId xmlns:p14="http://schemas.microsoft.com/office/powerpoint/2010/main" val="14897499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5754"/>
          </a:xfrm>
        </p:spPr>
        <p:txBody>
          <a:bodyPr>
            <a:normAutofit/>
          </a:bodyPr>
          <a:lstStyle/>
          <a:p>
            <a:pPr algn="l"/>
            <a:r>
              <a:rPr lang="en-US" dirty="0" smtClean="0"/>
              <a:t>SEO Violations</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sp>
        <p:nvSpPr>
          <p:cNvPr id="3" name="TextBox 2"/>
          <p:cNvSpPr txBox="1"/>
          <p:nvPr/>
        </p:nvSpPr>
        <p:spPr>
          <a:xfrm>
            <a:off x="742950" y="2905125"/>
            <a:ext cx="7734300" cy="2554545"/>
          </a:xfrm>
          <a:prstGeom prst="rect">
            <a:avLst/>
          </a:prstGeom>
          <a:noFill/>
        </p:spPr>
        <p:txBody>
          <a:bodyPr wrap="square" rtlCol="0">
            <a:spAutoFit/>
          </a:bodyPr>
          <a:lstStyle/>
          <a:p>
            <a:pPr marL="285750" indent="-285750">
              <a:buFont typeface="Arial" pitchFamily="34" charset="0"/>
              <a:buChar char="•"/>
            </a:pPr>
            <a:r>
              <a:rPr lang="en-US" sz="2000" dirty="0" smtClean="0"/>
              <a:t>DO NOT over ‘keyword’ your content. Your content should be easy to read and not stuffed with the same terms over and over again.</a:t>
            </a:r>
          </a:p>
          <a:p>
            <a:pPr marL="285750" indent="-285750">
              <a:buFont typeface="Arial" pitchFamily="34" charset="0"/>
              <a:buChar char="•"/>
            </a:pPr>
            <a:r>
              <a:rPr lang="en-US" sz="2000" dirty="0" smtClean="0"/>
              <a:t>DO NOT make sentences into anchor text. This could cause confusion on your site and make your content difficult to read.</a:t>
            </a:r>
          </a:p>
          <a:p>
            <a:pPr marL="285750" indent="-285750">
              <a:buFont typeface="Arial" pitchFamily="34" charset="0"/>
              <a:buChar char="•"/>
            </a:pPr>
            <a:r>
              <a:rPr lang="en-US" sz="2000" dirty="0" smtClean="0"/>
              <a:t>DO NOT focus on keywords that are not associated with your site. This is a big no-no. If you try and get ranking in a popular keyword (such as ‘Free’) and it is not associated with your website, the search engine could black-list the site.</a:t>
            </a:r>
            <a:endParaRPr lang="en-US" sz="2000" dirty="0"/>
          </a:p>
        </p:txBody>
      </p:sp>
      <p:sp>
        <p:nvSpPr>
          <p:cNvPr id="5" name="TextBox 4"/>
          <p:cNvSpPr txBox="1"/>
          <p:nvPr/>
        </p:nvSpPr>
        <p:spPr>
          <a:xfrm>
            <a:off x="742950" y="1352550"/>
            <a:ext cx="7477125" cy="1077218"/>
          </a:xfrm>
          <a:prstGeom prst="rect">
            <a:avLst/>
          </a:prstGeom>
          <a:noFill/>
        </p:spPr>
        <p:txBody>
          <a:bodyPr wrap="square" rtlCol="0">
            <a:spAutoFit/>
          </a:bodyPr>
          <a:lstStyle/>
          <a:p>
            <a:pPr algn="ctr"/>
            <a:r>
              <a:rPr lang="en-US" sz="3200" dirty="0" smtClean="0"/>
              <a:t>Too much of a good thing can be bad for you, especially in SEO.</a:t>
            </a:r>
            <a:endParaRPr lang="en-US" sz="3200" dirty="0"/>
          </a:p>
        </p:txBody>
      </p:sp>
    </p:spTree>
    <p:extLst>
      <p:ext uri="{BB962C8B-B14F-4D97-AF65-F5344CB8AC3E}">
        <p14:creationId xmlns:p14="http://schemas.microsoft.com/office/powerpoint/2010/main" val="37363933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5754"/>
          </a:xfrm>
        </p:spPr>
        <p:txBody>
          <a:bodyPr>
            <a:normAutofit/>
          </a:bodyPr>
          <a:lstStyle/>
          <a:p>
            <a:pPr algn="l"/>
            <a:r>
              <a:rPr lang="en-US" dirty="0" smtClean="0"/>
              <a:t>SEO Software</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468" y="1225045"/>
            <a:ext cx="8458200" cy="436149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575887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5754"/>
          </a:xfrm>
        </p:spPr>
        <p:txBody>
          <a:bodyPr>
            <a:normAutofit/>
          </a:bodyPr>
          <a:lstStyle/>
          <a:p>
            <a:pPr algn="l"/>
            <a:r>
              <a:rPr lang="en-US" dirty="0" smtClean="0"/>
              <a:t>SEO Software</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sp>
        <p:nvSpPr>
          <p:cNvPr id="3" name="TextBox 2"/>
          <p:cNvSpPr txBox="1"/>
          <p:nvPr/>
        </p:nvSpPr>
        <p:spPr>
          <a:xfrm>
            <a:off x="457200" y="1200150"/>
            <a:ext cx="8334375" cy="1938992"/>
          </a:xfrm>
          <a:prstGeom prst="rect">
            <a:avLst/>
          </a:prstGeom>
          <a:noFill/>
        </p:spPr>
        <p:txBody>
          <a:bodyPr wrap="square" rtlCol="0">
            <a:spAutoFit/>
          </a:bodyPr>
          <a:lstStyle/>
          <a:p>
            <a:r>
              <a:rPr lang="en-US" sz="2000" dirty="0" smtClean="0"/>
              <a:t>SEO Software Key Functionality</a:t>
            </a:r>
          </a:p>
          <a:p>
            <a:pPr marL="285750" indent="-285750">
              <a:buFont typeface="Arial" pitchFamily="34" charset="0"/>
              <a:buChar char="•"/>
            </a:pPr>
            <a:r>
              <a:rPr lang="en-US" sz="2000" dirty="0" smtClean="0"/>
              <a:t>Stores and organizes your keyword objectives by project and page</a:t>
            </a:r>
          </a:p>
          <a:p>
            <a:pPr marL="285750" indent="-285750">
              <a:buFont typeface="Arial" pitchFamily="34" charset="0"/>
              <a:buChar char="•"/>
            </a:pPr>
            <a:r>
              <a:rPr lang="en-US" sz="2000" dirty="0" smtClean="0"/>
              <a:t>Finds top ranked pages</a:t>
            </a:r>
          </a:p>
          <a:p>
            <a:pPr marL="285750" indent="-285750">
              <a:buFont typeface="Arial" pitchFamily="34" charset="0"/>
              <a:buChar char="•"/>
            </a:pPr>
            <a:r>
              <a:rPr lang="en-US" sz="2000" dirty="0" smtClean="0"/>
              <a:t>Performs comparison analysis to rank your page against other pages</a:t>
            </a:r>
          </a:p>
          <a:p>
            <a:pPr marL="285750" indent="-285750">
              <a:buFont typeface="Arial" pitchFamily="34" charset="0"/>
              <a:buChar char="•"/>
            </a:pPr>
            <a:r>
              <a:rPr lang="en-US" sz="2000" dirty="0" smtClean="0"/>
              <a:t>Make specific suggestions about how to improve you website</a:t>
            </a:r>
          </a:p>
          <a:p>
            <a:pPr marL="285750" indent="-285750">
              <a:buFont typeface="Arial" pitchFamily="34" charset="0"/>
              <a:buChar char="•"/>
            </a:pPr>
            <a:r>
              <a:rPr lang="en-US" sz="2000" dirty="0" smtClean="0"/>
              <a:t>Identifies potential inbound link opportunities.</a:t>
            </a:r>
            <a:endParaRPr lang="en-US" sz="2000" dirty="0"/>
          </a:p>
        </p:txBody>
      </p:sp>
      <p:sp>
        <p:nvSpPr>
          <p:cNvPr id="5" name="TextBox 4"/>
          <p:cNvSpPr txBox="1"/>
          <p:nvPr/>
        </p:nvSpPr>
        <p:spPr>
          <a:xfrm>
            <a:off x="457200" y="3409950"/>
            <a:ext cx="8229600" cy="1200329"/>
          </a:xfrm>
          <a:prstGeom prst="rect">
            <a:avLst/>
          </a:prstGeom>
          <a:noFill/>
        </p:spPr>
        <p:txBody>
          <a:bodyPr wrap="square" rtlCol="0">
            <a:spAutoFit/>
          </a:bodyPr>
          <a:lstStyle/>
          <a:p>
            <a:r>
              <a:rPr lang="en-US" dirty="0" smtClean="0"/>
              <a:t>SEO Software Reviews:</a:t>
            </a:r>
          </a:p>
          <a:p>
            <a:pPr marL="285750" indent="-285750">
              <a:buFont typeface="Arial" pitchFamily="34" charset="0"/>
              <a:buChar char="•"/>
            </a:pPr>
            <a:r>
              <a:rPr lang="en-US" dirty="0" smtClean="0">
                <a:hlinkClick r:id="rId3"/>
              </a:rPr>
              <a:t>www.topseos.com/rankings-and-reviews-of-best-seo-software</a:t>
            </a:r>
            <a:endParaRPr lang="en-US" dirty="0" smtClean="0"/>
          </a:p>
          <a:p>
            <a:pPr marL="285750" indent="-285750">
              <a:buFont typeface="Arial" pitchFamily="34" charset="0"/>
              <a:buChar char="•"/>
            </a:pPr>
            <a:endParaRPr lang="en-US" dirty="0"/>
          </a:p>
          <a:p>
            <a:pPr marL="285750" indent="-285750">
              <a:buFont typeface="Arial" pitchFamily="34" charset="0"/>
              <a:buChar char="•"/>
            </a:pPr>
            <a:r>
              <a:rPr lang="en-US" dirty="0">
                <a:hlinkClick r:id="rId4"/>
              </a:rPr>
              <a:t>s</a:t>
            </a:r>
            <a:r>
              <a:rPr lang="en-US" dirty="0" smtClean="0">
                <a:hlinkClick r:id="rId4"/>
              </a:rPr>
              <a:t>eo-software-review.toptenreviews.com</a:t>
            </a:r>
            <a:endParaRPr lang="en-US" dirty="0" smtClean="0"/>
          </a:p>
        </p:txBody>
      </p:sp>
    </p:spTree>
    <p:extLst>
      <p:ext uri="{BB962C8B-B14F-4D97-AF65-F5344CB8AC3E}">
        <p14:creationId xmlns:p14="http://schemas.microsoft.com/office/powerpoint/2010/main" val="21468666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5754"/>
          </a:xfrm>
        </p:spPr>
        <p:txBody>
          <a:bodyPr>
            <a:normAutofit/>
          </a:bodyPr>
          <a:lstStyle/>
          <a:p>
            <a:pPr algn="l"/>
            <a:r>
              <a:rPr lang="en-US" dirty="0" smtClean="0"/>
              <a:t>Tracking and Measuring Results</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sp>
        <p:nvSpPr>
          <p:cNvPr id="3" name="TextBox 2"/>
          <p:cNvSpPr txBox="1"/>
          <p:nvPr/>
        </p:nvSpPr>
        <p:spPr>
          <a:xfrm>
            <a:off x="457199" y="2143125"/>
            <a:ext cx="8174735" cy="1200329"/>
          </a:xfrm>
          <a:prstGeom prst="rect">
            <a:avLst/>
          </a:prstGeom>
          <a:noFill/>
        </p:spPr>
        <p:txBody>
          <a:bodyPr wrap="square" rtlCol="0">
            <a:spAutoFit/>
          </a:bodyPr>
          <a:lstStyle/>
          <a:p>
            <a:pPr algn="ctr"/>
            <a:r>
              <a:rPr lang="en-US" sz="3600" dirty="0" smtClean="0">
                <a:effectLst>
                  <a:outerShdw blurRad="38100" dist="38100" dir="2700000" algn="tl">
                    <a:srgbClr val="000000">
                      <a:alpha val="43137"/>
                    </a:srgbClr>
                  </a:outerShdw>
                </a:effectLst>
              </a:rPr>
              <a:t>You cannot methodically improve what you cannot measure.</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35903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5754"/>
          </a:xfrm>
        </p:spPr>
        <p:txBody>
          <a:bodyPr>
            <a:normAutofit/>
          </a:bodyPr>
          <a:lstStyle/>
          <a:p>
            <a:pPr algn="l"/>
            <a:r>
              <a:rPr lang="en-US" dirty="0" smtClean="0"/>
              <a:t>Tracking and Measuring Results</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sp>
        <p:nvSpPr>
          <p:cNvPr id="6" name="TextBox 5"/>
          <p:cNvSpPr txBox="1"/>
          <p:nvPr/>
        </p:nvSpPr>
        <p:spPr>
          <a:xfrm>
            <a:off x="457200" y="1133475"/>
            <a:ext cx="4895850"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Define your Baseline</a:t>
            </a:r>
            <a:endParaRPr lang="en-US" sz="2400" b="1" dirty="0">
              <a:effectLst>
                <a:outerShdw blurRad="38100" dist="38100" dir="2700000" algn="tl">
                  <a:srgbClr val="000000">
                    <a:alpha val="43137"/>
                  </a:srgbClr>
                </a:outerShdw>
              </a:effectLst>
            </a:endParaRPr>
          </a:p>
        </p:txBody>
      </p:sp>
      <p:sp>
        <p:nvSpPr>
          <p:cNvPr id="7" name="TextBox 6"/>
          <p:cNvSpPr txBox="1"/>
          <p:nvPr/>
        </p:nvSpPr>
        <p:spPr>
          <a:xfrm>
            <a:off x="523875" y="1800225"/>
            <a:ext cx="8162925" cy="3693319"/>
          </a:xfrm>
          <a:prstGeom prst="rect">
            <a:avLst/>
          </a:prstGeom>
          <a:noFill/>
        </p:spPr>
        <p:txBody>
          <a:bodyPr wrap="square" rtlCol="0">
            <a:spAutoFit/>
          </a:bodyPr>
          <a:lstStyle/>
          <a:p>
            <a:r>
              <a:rPr lang="en-US" dirty="0" smtClean="0"/>
              <a:t>Use information from the below listed to establish a baseline of data points:</a:t>
            </a:r>
          </a:p>
          <a:p>
            <a:pPr marL="285750" indent="-285750">
              <a:buFont typeface="Arial" pitchFamily="34" charset="0"/>
              <a:buChar char="•"/>
            </a:pPr>
            <a:r>
              <a:rPr lang="en-US" dirty="0" smtClean="0"/>
              <a:t>Organic search traffic by search engine and keyword</a:t>
            </a:r>
          </a:p>
          <a:p>
            <a:pPr marL="285750" indent="-285750">
              <a:buFont typeface="Arial" pitchFamily="34" charset="0"/>
              <a:buChar char="•"/>
            </a:pPr>
            <a:r>
              <a:rPr lang="en-US" dirty="0" smtClean="0"/>
              <a:t>Major keywords that are driving traffic by search engines</a:t>
            </a:r>
          </a:p>
          <a:p>
            <a:pPr marL="285750" indent="-285750">
              <a:buFont typeface="Arial" pitchFamily="34" charset="0"/>
              <a:buChar char="•"/>
            </a:pPr>
            <a:r>
              <a:rPr lang="en-US" dirty="0" smtClean="0"/>
              <a:t>A breakdown of which sections are getting current organic search traffic by search engine and keyword</a:t>
            </a:r>
          </a:p>
          <a:p>
            <a:endParaRPr lang="en-US" dirty="0" smtClean="0"/>
          </a:p>
          <a:p>
            <a:r>
              <a:rPr lang="en-US" dirty="0" smtClean="0"/>
              <a:t>To further enhance you baseline, include the following:</a:t>
            </a:r>
          </a:p>
          <a:p>
            <a:pPr marL="285750" indent="-285750">
              <a:buFont typeface="Arial" pitchFamily="34" charset="0"/>
              <a:buChar char="•"/>
            </a:pPr>
            <a:r>
              <a:rPr lang="en-US" dirty="0" smtClean="0"/>
              <a:t>Identify poorly performing pages</a:t>
            </a:r>
          </a:p>
          <a:p>
            <a:pPr marL="285750" indent="-285750">
              <a:buFont typeface="Arial" pitchFamily="34" charset="0"/>
              <a:buChar char="•"/>
            </a:pPr>
            <a:r>
              <a:rPr lang="en-US" dirty="0" smtClean="0"/>
              <a:t>Identify the best performing pages (in terms of traffic and conversion)</a:t>
            </a:r>
          </a:p>
          <a:p>
            <a:pPr marL="285750" indent="-285750">
              <a:buFont typeface="Arial" pitchFamily="34" charset="0"/>
              <a:buChar char="•"/>
            </a:pPr>
            <a:r>
              <a:rPr lang="en-US" dirty="0" smtClean="0"/>
              <a:t>Track search engine crawler activity on the site</a:t>
            </a:r>
          </a:p>
          <a:p>
            <a:pPr marL="285750" indent="-285750">
              <a:buFont typeface="Arial" pitchFamily="34" charset="0"/>
              <a:buChar char="•"/>
            </a:pPr>
            <a:r>
              <a:rPr lang="en-US" dirty="0" smtClean="0"/>
              <a:t>Determine the number of indexed pages and whether they are getting search traffic</a:t>
            </a:r>
          </a:p>
          <a:p>
            <a:pPr marL="285750" indent="-285750">
              <a:buFont typeface="Arial" pitchFamily="34" charset="0"/>
              <a:buChar char="•"/>
            </a:pPr>
            <a:r>
              <a:rPr lang="en-US" dirty="0" smtClean="0"/>
              <a:t>Identify any error pages and external sites linking to these pages</a:t>
            </a:r>
          </a:p>
        </p:txBody>
      </p:sp>
    </p:spTree>
    <p:extLst>
      <p:ext uri="{BB962C8B-B14F-4D97-AF65-F5344CB8AC3E}">
        <p14:creationId xmlns:p14="http://schemas.microsoft.com/office/powerpoint/2010/main" val="30137036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5754"/>
          </a:xfrm>
        </p:spPr>
        <p:txBody>
          <a:bodyPr>
            <a:normAutofit/>
          </a:bodyPr>
          <a:lstStyle/>
          <a:p>
            <a:pPr algn="l"/>
            <a:r>
              <a:rPr lang="en-US" dirty="0" smtClean="0"/>
              <a:t>Tracking and Measuring Results</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181100"/>
            <a:ext cx="3488383" cy="2990850"/>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5307" y="3133725"/>
            <a:ext cx="5333172" cy="2609850"/>
          </a:xfrm>
          <a:prstGeom prst="rect">
            <a:avLst/>
          </a:prstGeom>
          <a:ln>
            <a:noFill/>
          </a:ln>
          <a:effectLst>
            <a:outerShdw blurRad="190500" algn="tl" rotWithShape="0">
              <a:srgbClr val="000000">
                <a:alpha val="70000"/>
              </a:srgbClr>
            </a:outerShdw>
          </a:effectLst>
        </p:spPr>
      </p:pic>
      <p:sp>
        <p:nvSpPr>
          <p:cNvPr id="7" name="TextBox 6"/>
          <p:cNvSpPr txBox="1"/>
          <p:nvPr/>
        </p:nvSpPr>
        <p:spPr>
          <a:xfrm>
            <a:off x="5410199" y="2847975"/>
            <a:ext cx="3019426" cy="400110"/>
          </a:xfrm>
          <a:prstGeom prst="rect">
            <a:avLst/>
          </a:prstGeom>
          <a:solidFill>
            <a:srgbClr val="C0504D"/>
          </a:solidFill>
          <a:ln w="38100">
            <a:solidFill>
              <a:schemeClr val="tx1"/>
            </a:solidFill>
          </a:ln>
        </p:spPr>
        <p:txBody>
          <a:bodyPr wrap="square" rtlCol="0">
            <a:spAutoFit/>
          </a:bodyPr>
          <a:lstStyle/>
          <a:p>
            <a:pPr algn="ctr"/>
            <a:r>
              <a:rPr lang="en-US" sz="2000" dirty="0" smtClean="0"/>
              <a:t>Non-informative Title Tags</a:t>
            </a:r>
            <a:endParaRPr lang="en-US" sz="2000" dirty="0"/>
          </a:p>
        </p:txBody>
      </p:sp>
      <p:sp>
        <p:nvSpPr>
          <p:cNvPr id="8" name="TextBox 7"/>
          <p:cNvSpPr txBox="1"/>
          <p:nvPr/>
        </p:nvSpPr>
        <p:spPr>
          <a:xfrm>
            <a:off x="5410199" y="1047750"/>
            <a:ext cx="2847975" cy="461665"/>
          </a:xfrm>
          <a:prstGeom prst="rect">
            <a:avLst/>
          </a:prstGeom>
          <a:noFill/>
          <a:ln w="38100">
            <a:solidFill>
              <a:schemeClr val="tx1"/>
            </a:solidFill>
          </a:ln>
        </p:spPr>
        <p:txBody>
          <a:bodyPr wrap="square" rtlCol="0">
            <a:spAutoFit/>
          </a:bodyPr>
          <a:lstStyle/>
          <a:p>
            <a:pPr algn="ctr"/>
            <a:r>
              <a:rPr lang="en-US" sz="2400" b="1" dirty="0" smtClean="0">
                <a:effectLst>
                  <a:outerShdw blurRad="38100" dist="38100" dir="2700000" algn="tl">
                    <a:srgbClr val="000000">
                      <a:alpha val="43137"/>
                    </a:srgbClr>
                  </a:outerShdw>
                </a:effectLst>
              </a:rPr>
              <a:t>Webmaster Tools</a:t>
            </a:r>
            <a:endParaRPr lang="en-US" sz="2400" b="1" dirty="0">
              <a:effectLst>
                <a:outerShdw blurRad="38100" dist="38100" dir="2700000" algn="tl">
                  <a:srgbClr val="000000">
                    <a:alpha val="43137"/>
                  </a:srgbClr>
                </a:outerShdw>
              </a:effectLst>
            </a:endParaRPr>
          </a:p>
        </p:txBody>
      </p:sp>
      <p:sp>
        <p:nvSpPr>
          <p:cNvPr id="9" name="TextBox 8"/>
          <p:cNvSpPr txBox="1"/>
          <p:nvPr/>
        </p:nvSpPr>
        <p:spPr>
          <a:xfrm>
            <a:off x="371475" y="4029075"/>
            <a:ext cx="2028825" cy="369332"/>
          </a:xfrm>
          <a:prstGeom prst="rect">
            <a:avLst/>
          </a:prstGeom>
          <a:solidFill>
            <a:srgbClr val="4AA9C3"/>
          </a:solidFill>
          <a:ln w="38100">
            <a:solidFill>
              <a:schemeClr val="tx1"/>
            </a:solidFill>
          </a:ln>
        </p:spPr>
        <p:txBody>
          <a:bodyPr wrap="square" rtlCol="0">
            <a:spAutoFit/>
          </a:bodyPr>
          <a:lstStyle/>
          <a:p>
            <a:pPr algn="ctr"/>
            <a:r>
              <a:rPr lang="en-US" dirty="0" smtClean="0"/>
              <a:t>Content Keywords</a:t>
            </a:r>
            <a:endParaRPr lang="en-US" dirty="0"/>
          </a:p>
        </p:txBody>
      </p:sp>
      <p:sp>
        <p:nvSpPr>
          <p:cNvPr id="10" name="TextBox 9"/>
          <p:cNvSpPr txBox="1"/>
          <p:nvPr/>
        </p:nvSpPr>
        <p:spPr>
          <a:xfrm>
            <a:off x="2571750" y="6038850"/>
            <a:ext cx="4519612" cy="677108"/>
          </a:xfrm>
          <a:prstGeom prst="rect">
            <a:avLst/>
          </a:prstGeom>
          <a:noFill/>
        </p:spPr>
        <p:txBody>
          <a:bodyPr wrap="square" rtlCol="0">
            <a:spAutoFit/>
          </a:bodyPr>
          <a:lstStyle/>
          <a:p>
            <a:r>
              <a:rPr lang="en-US" sz="2000" dirty="0">
                <a:hlinkClick r:id="rId5"/>
              </a:rPr>
              <a:t>www.google.com/</a:t>
            </a:r>
            <a:r>
              <a:rPr lang="en-US" sz="2000" b="1" dirty="0">
                <a:hlinkClick r:id="rId5"/>
              </a:rPr>
              <a:t>webmasters</a:t>
            </a:r>
            <a:r>
              <a:rPr lang="en-US" sz="2000" dirty="0">
                <a:hlinkClick r:id="rId5"/>
              </a:rPr>
              <a:t>/</a:t>
            </a:r>
            <a:r>
              <a:rPr lang="en-US" sz="2000" b="1" dirty="0">
                <a:hlinkClick r:id="rId5"/>
              </a:rPr>
              <a:t>tools</a:t>
            </a:r>
            <a:r>
              <a:rPr lang="en-US" sz="2000" dirty="0" smtClean="0">
                <a:hlinkClick r:id="rId5"/>
              </a:rPr>
              <a:t>/</a:t>
            </a:r>
            <a:endParaRPr lang="en-US" sz="2000" dirty="0" smtClean="0"/>
          </a:p>
          <a:p>
            <a:endParaRPr lang="en-US" dirty="0"/>
          </a:p>
        </p:txBody>
      </p:sp>
    </p:spTree>
    <p:extLst>
      <p:ext uri="{BB962C8B-B14F-4D97-AF65-F5344CB8AC3E}">
        <p14:creationId xmlns:p14="http://schemas.microsoft.com/office/powerpoint/2010/main" val="19053676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660" y="1714500"/>
            <a:ext cx="8519816" cy="4131752"/>
          </a:xfrm>
          <a:prstGeom prst="rect">
            <a:avLst/>
          </a:prstGeom>
        </p:spPr>
      </p:pic>
      <p:sp>
        <p:nvSpPr>
          <p:cNvPr id="2" name="Title 1"/>
          <p:cNvSpPr>
            <a:spLocks noGrp="1"/>
          </p:cNvSpPr>
          <p:nvPr>
            <p:ph type="title"/>
          </p:nvPr>
        </p:nvSpPr>
        <p:spPr>
          <a:xfrm>
            <a:off x="457200" y="274638"/>
            <a:ext cx="8229600" cy="575754"/>
          </a:xfrm>
        </p:spPr>
        <p:txBody>
          <a:bodyPr>
            <a:normAutofit/>
          </a:bodyPr>
          <a:lstStyle/>
          <a:p>
            <a:pPr algn="l"/>
            <a:r>
              <a:rPr lang="en-US" dirty="0" smtClean="0"/>
              <a:t>Tracking and Measuring Results</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sp>
        <p:nvSpPr>
          <p:cNvPr id="5" name="TextBox 4"/>
          <p:cNvSpPr txBox="1"/>
          <p:nvPr/>
        </p:nvSpPr>
        <p:spPr>
          <a:xfrm>
            <a:off x="657225" y="1028700"/>
            <a:ext cx="2562226" cy="461665"/>
          </a:xfrm>
          <a:prstGeom prst="rect">
            <a:avLst/>
          </a:prstGeom>
          <a:noFill/>
          <a:ln w="38100">
            <a:solidFill>
              <a:schemeClr val="tx1"/>
            </a:solidFill>
          </a:ln>
        </p:spPr>
        <p:txBody>
          <a:bodyPr wrap="square" rtlCol="0">
            <a:spAutoFit/>
          </a:bodyPr>
          <a:lstStyle/>
          <a:p>
            <a:pPr algn="ctr"/>
            <a:r>
              <a:rPr lang="en-US" sz="2400" dirty="0" smtClean="0"/>
              <a:t>Webmaster Tools</a:t>
            </a:r>
            <a:endParaRPr lang="en-US" sz="2400" dirty="0"/>
          </a:p>
        </p:txBody>
      </p:sp>
      <p:sp>
        <p:nvSpPr>
          <p:cNvPr id="6" name="TextBox 5"/>
          <p:cNvSpPr txBox="1"/>
          <p:nvPr/>
        </p:nvSpPr>
        <p:spPr>
          <a:xfrm>
            <a:off x="4810124" y="1514445"/>
            <a:ext cx="2143125" cy="400110"/>
          </a:xfrm>
          <a:prstGeom prst="rect">
            <a:avLst/>
          </a:prstGeom>
          <a:solidFill>
            <a:srgbClr val="C0504D"/>
          </a:solidFill>
          <a:ln w="38100">
            <a:solidFill>
              <a:schemeClr val="tx1"/>
            </a:solidFill>
          </a:ln>
        </p:spPr>
        <p:txBody>
          <a:bodyPr wrap="square" rtlCol="0">
            <a:spAutoFit/>
          </a:bodyPr>
          <a:lstStyle/>
          <a:p>
            <a:pPr algn="ctr"/>
            <a:r>
              <a:rPr lang="en-US" sz="2000" dirty="0" smtClean="0"/>
              <a:t>Search Queries</a:t>
            </a:r>
            <a:endParaRPr lang="en-US" sz="2000" dirty="0"/>
          </a:p>
        </p:txBody>
      </p:sp>
      <p:sp>
        <p:nvSpPr>
          <p:cNvPr id="7" name="TextBox 6"/>
          <p:cNvSpPr txBox="1"/>
          <p:nvPr/>
        </p:nvSpPr>
        <p:spPr>
          <a:xfrm>
            <a:off x="2571750" y="6038850"/>
            <a:ext cx="4519612" cy="677108"/>
          </a:xfrm>
          <a:prstGeom prst="rect">
            <a:avLst/>
          </a:prstGeom>
          <a:noFill/>
        </p:spPr>
        <p:txBody>
          <a:bodyPr wrap="square" rtlCol="0">
            <a:spAutoFit/>
          </a:bodyPr>
          <a:lstStyle/>
          <a:p>
            <a:r>
              <a:rPr lang="en-US" sz="2000" dirty="0">
                <a:hlinkClick r:id="rId4"/>
              </a:rPr>
              <a:t>www.google.com/</a:t>
            </a:r>
            <a:r>
              <a:rPr lang="en-US" sz="2000" b="1" dirty="0">
                <a:hlinkClick r:id="rId4"/>
              </a:rPr>
              <a:t>webmasters</a:t>
            </a:r>
            <a:r>
              <a:rPr lang="en-US" sz="2000" dirty="0">
                <a:hlinkClick r:id="rId4"/>
              </a:rPr>
              <a:t>/</a:t>
            </a:r>
            <a:r>
              <a:rPr lang="en-US" sz="2000" b="1" dirty="0">
                <a:hlinkClick r:id="rId4"/>
              </a:rPr>
              <a:t>tools</a:t>
            </a:r>
            <a:r>
              <a:rPr lang="en-US" sz="2000" dirty="0" smtClean="0">
                <a:hlinkClick r:id="rId4"/>
              </a:rPr>
              <a:t>/</a:t>
            </a:r>
            <a:endParaRPr lang="en-US" sz="2000" dirty="0" smtClean="0"/>
          </a:p>
          <a:p>
            <a:endParaRPr lang="en-US" dirty="0"/>
          </a:p>
        </p:txBody>
      </p:sp>
    </p:spTree>
    <p:extLst>
      <p:ext uri="{BB962C8B-B14F-4D97-AF65-F5344CB8AC3E}">
        <p14:creationId xmlns:p14="http://schemas.microsoft.com/office/powerpoint/2010/main" val="42054492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693" y="1076294"/>
            <a:ext cx="7905750" cy="4806965"/>
          </a:xfrm>
          <a:prstGeom prst="rect">
            <a:avLst/>
          </a:prstGeom>
        </p:spPr>
      </p:pic>
      <p:sp>
        <p:nvSpPr>
          <p:cNvPr id="2" name="Title 1"/>
          <p:cNvSpPr>
            <a:spLocks noGrp="1"/>
          </p:cNvSpPr>
          <p:nvPr>
            <p:ph type="title"/>
          </p:nvPr>
        </p:nvSpPr>
        <p:spPr>
          <a:xfrm>
            <a:off x="457200" y="274638"/>
            <a:ext cx="8229600" cy="575754"/>
          </a:xfrm>
        </p:spPr>
        <p:txBody>
          <a:bodyPr>
            <a:normAutofit fontScale="90000"/>
          </a:bodyPr>
          <a:lstStyle/>
          <a:p>
            <a:pPr algn="l"/>
            <a:r>
              <a:rPr lang="en-US" dirty="0" smtClean="0"/>
              <a:t>Tracking and Measuring Results – Google Analytics</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sp>
        <p:nvSpPr>
          <p:cNvPr id="6" name="TextBox 5"/>
          <p:cNvSpPr txBox="1"/>
          <p:nvPr/>
        </p:nvSpPr>
        <p:spPr>
          <a:xfrm>
            <a:off x="114299" y="1000065"/>
            <a:ext cx="2143125" cy="400110"/>
          </a:xfrm>
          <a:prstGeom prst="rect">
            <a:avLst/>
          </a:prstGeom>
          <a:solidFill>
            <a:srgbClr val="C0504D"/>
          </a:solidFill>
          <a:ln w="38100">
            <a:solidFill>
              <a:schemeClr val="tx1"/>
            </a:solidFill>
          </a:ln>
        </p:spPr>
        <p:txBody>
          <a:bodyPr wrap="square" rtlCol="0">
            <a:spAutoFit/>
          </a:bodyPr>
          <a:lstStyle/>
          <a:p>
            <a:pPr algn="ctr"/>
            <a:r>
              <a:rPr lang="en-US" sz="2000" dirty="0" smtClean="0"/>
              <a:t>Visitors Overview</a:t>
            </a:r>
            <a:endParaRPr lang="en-US" sz="2000" dirty="0"/>
          </a:p>
        </p:txBody>
      </p:sp>
      <p:sp>
        <p:nvSpPr>
          <p:cNvPr id="7" name="TextBox 6"/>
          <p:cNvSpPr txBox="1"/>
          <p:nvPr/>
        </p:nvSpPr>
        <p:spPr>
          <a:xfrm>
            <a:off x="3095625" y="6038850"/>
            <a:ext cx="4519612" cy="707886"/>
          </a:xfrm>
          <a:prstGeom prst="rect">
            <a:avLst/>
          </a:prstGeom>
          <a:noFill/>
        </p:spPr>
        <p:txBody>
          <a:bodyPr wrap="square" rtlCol="0">
            <a:spAutoFit/>
          </a:bodyPr>
          <a:lstStyle/>
          <a:p>
            <a:r>
              <a:rPr lang="en-US" sz="2000" dirty="0">
                <a:hlinkClick r:id="rId4"/>
              </a:rPr>
              <a:t>www.</a:t>
            </a:r>
            <a:r>
              <a:rPr lang="en-US" sz="2000" b="1" dirty="0">
                <a:hlinkClick r:id="rId4"/>
              </a:rPr>
              <a:t>google</a:t>
            </a:r>
            <a:r>
              <a:rPr lang="en-US" sz="2000" dirty="0">
                <a:hlinkClick r:id="rId4"/>
              </a:rPr>
              <a:t>.com/</a:t>
            </a:r>
            <a:r>
              <a:rPr lang="en-US" sz="2000" b="1" dirty="0">
                <a:hlinkClick r:id="rId4"/>
              </a:rPr>
              <a:t>analytics</a:t>
            </a:r>
            <a:r>
              <a:rPr lang="en-US" sz="2000" dirty="0" smtClean="0">
                <a:hlinkClick r:id="rId4"/>
              </a:rPr>
              <a:t>/</a:t>
            </a:r>
            <a:endParaRPr lang="en-US" sz="2000" dirty="0" smtClean="0"/>
          </a:p>
          <a:p>
            <a:endParaRPr lang="en-US" sz="2000" dirty="0" smtClean="0"/>
          </a:p>
        </p:txBody>
      </p:sp>
    </p:spTree>
    <p:extLst>
      <p:ext uri="{BB962C8B-B14F-4D97-AF65-F5344CB8AC3E}">
        <p14:creationId xmlns:p14="http://schemas.microsoft.com/office/powerpoint/2010/main" val="13101287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692" y="1076294"/>
            <a:ext cx="7889815" cy="4743481"/>
          </a:xfrm>
          <a:prstGeom prst="rect">
            <a:avLst/>
          </a:prstGeom>
        </p:spPr>
      </p:pic>
      <p:sp>
        <p:nvSpPr>
          <p:cNvPr id="2" name="Title 1"/>
          <p:cNvSpPr>
            <a:spLocks noGrp="1"/>
          </p:cNvSpPr>
          <p:nvPr>
            <p:ph type="title"/>
          </p:nvPr>
        </p:nvSpPr>
        <p:spPr>
          <a:xfrm>
            <a:off x="457200" y="274638"/>
            <a:ext cx="8229600" cy="575754"/>
          </a:xfrm>
        </p:spPr>
        <p:txBody>
          <a:bodyPr>
            <a:normAutofit fontScale="90000"/>
          </a:bodyPr>
          <a:lstStyle/>
          <a:p>
            <a:pPr algn="l"/>
            <a:r>
              <a:rPr lang="en-US" dirty="0" smtClean="0"/>
              <a:t>Tracking and Measuring Results – Google Analytics</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sp>
        <p:nvSpPr>
          <p:cNvPr id="6" name="TextBox 5"/>
          <p:cNvSpPr txBox="1"/>
          <p:nvPr/>
        </p:nvSpPr>
        <p:spPr>
          <a:xfrm>
            <a:off x="114298" y="990390"/>
            <a:ext cx="2143125" cy="400110"/>
          </a:xfrm>
          <a:prstGeom prst="rect">
            <a:avLst/>
          </a:prstGeom>
          <a:solidFill>
            <a:srgbClr val="C0504D"/>
          </a:solidFill>
          <a:ln w="38100">
            <a:solidFill>
              <a:schemeClr val="tx1"/>
            </a:solidFill>
          </a:ln>
        </p:spPr>
        <p:txBody>
          <a:bodyPr wrap="square" rtlCol="0">
            <a:spAutoFit/>
          </a:bodyPr>
          <a:lstStyle/>
          <a:p>
            <a:pPr algn="ctr"/>
            <a:r>
              <a:rPr lang="en-US" sz="2000" dirty="0" smtClean="0"/>
              <a:t>Traffic Sources</a:t>
            </a:r>
            <a:endParaRPr lang="en-US" sz="2000" dirty="0"/>
          </a:p>
        </p:txBody>
      </p:sp>
      <p:sp>
        <p:nvSpPr>
          <p:cNvPr id="7" name="TextBox 6"/>
          <p:cNvSpPr txBox="1"/>
          <p:nvPr/>
        </p:nvSpPr>
        <p:spPr>
          <a:xfrm>
            <a:off x="3095625" y="6038850"/>
            <a:ext cx="4519612" cy="707886"/>
          </a:xfrm>
          <a:prstGeom prst="rect">
            <a:avLst/>
          </a:prstGeom>
          <a:noFill/>
        </p:spPr>
        <p:txBody>
          <a:bodyPr wrap="square" rtlCol="0">
            <a:spAutoFit/>
          </a:bodyPr>
          <a:lstStyle/>
          <a:p>
            <a:r>
              <a:rPr lang="en-US" sz="2000" dirty="0">
                <a:hlinkClick r:id="rId4"/>
              </a:rPr>
              <a:t>www.</a:t>
            </a:r>
            <a:r>
              <a:rPr lang="en-US" sz="2000" b="1" dirty="0">
                <a:hlinkClick r:id="rId4"/>
              </a:rPr>
              <a:t>google</a:t>
            </a:r>
            <a:r>
              <a:rPr lang="en-US" sz="2000" dirty="0">
                <a:hlinkClick r:id="rId4"/>
              </a:rPr>
              <a:t>.com/</a:t>
            </a:r>
            <a:r>
              <a:rPr lang="en-US" sz="2000" b="1" dirty="0">
                <a:hlinkClick r:id="rId4"/>
              </a:rPr>
              <a:t>analytics</a:t>
            </a:r>
            <a:r>
              <a:rPr lang="en-US" sz="2000" dirty="0" smtClean="0">
                <a:hlinkClick r:id="rId4"/>
              </a:rPr>
              <a:t>/</a:t>
            </a:r>
            <a:endParaRPr lang="en-US" sz="2000" dirty="0" smtClean="0"/>
          </a:p>
          <a:p>
            <a:endParaRPr lang="en-US" sz="2000" dirty="0" smtClean="0"/>
          </a:p>
        </p:txBody>
      </p:sp>
    </p:spTree>
    <p:extLst>
      <p:ext uri="{BB962C8B-B14F-4D97-AF65-F5344CB8AC3E}">
        <p14:creationId xmlns:p14="http://schemas.microsoft.com/office/powerpoint/2010/main" val="2020578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5754"/>
          </a:xfrm>
        </p:spPr>
        <p:txBody>
          <a:bodyPr>
            <a:normAutofit/>
          </a:bodyPr>
          <a:lstStyle/>
          <a:p>
            <a:pPr algn="l"/>
            <a:r>
              <a:rPr lang="en-US" dirty="0" smtClean="0"/>
              <a:t>How People Interact with Search Engines</a:t>
            </a:r>
            <a:endParaRPr lang="en-US" dirty="0"/>
          </a:p>
        </p:txBody>
      </p:sp>
      <p:sp>
        <p:nvSpPr>
          <p:cNvPr id="3" name="Content Placeholder 2"/>
          <p:cNvSpPr>
            <a:spLocks noGrp="1"/>
          </p:cNvSpPr>
          <p:nvPr>
            <p:ph idx="1"/>
          </p:nvPr>
        </p:nvSpPr>
        <p:spPr>
          <a:xfrm>
            <a:off x="457200" y="1227966"/>
            <a:ext cx="8229600" cy="4525963"/>
          </a:xfrm>
        </p:spPr>
        <p:txBody>
          <a:bodyPr>
            <a:normAutofit/>
          </a:bodyPr>
          <a:lstStyle/>
          <a:p>
            <a:pPr marL="0" indent="0">
              <a:buNone/>
            </a:pPr>
            <a:r>
              <a:rPr lang="en-US" sz="2400" dirty="0" smtClean="0">
                <a:effectLst>
                  <a:outerShdw blurRad="38100" dist="38100" dir="2700000" algn="tl">
                    <a:srgbClr val="000000">
                      <a:alpha val="43137"/>
                    </a:srgbClr>
                  </a:outerShdw>
                </a:effectLst>
              </a:rPr>
              <a:t>1.  Navigational Queries</a:t>
            </a:r>
            <a:r>
              <a:rPr lang="en-US" dirty="0" smtClean="0"/>
              <a:t/>
            </a:r>
            <a:br>
              <a:rPr lang="en-US" dirty="0" smtClean="0"/>
            </a:br>
            <a:r>
              <a:rPr lang="en-US" dirty="0" smtClean="0"/>
              <a:t>	Navigational searches are performed with the intent of surfing directly to a 	specific website.</a:t>
            </a:r>
          </a:p>
          <a:p>
            <a:pPr marL="0" indent="0">
              <a:buNone/>
            </a:pPr>
            <a:r>
              <a:rPr lang="en-US" sz="2400" dirty="0" smtClean="0">
                <a:effectLst>
                  <a:outerShdw blurRad="38100" dist="38100" dir="2700000" algn="tl">
                    <a:srgbClr val="000000">
                      <a:alpha val="43137"/>
                    </a:srgbClr>
                  </a:outerShdw>
                </a:effectLst>
              </a:rPr>
              <a:t>2.  Informational Queries</a:t>
            </a:r>
          </a:p>
          <a:p>
            <a:pPr marL="0" indent="0">
              <a:buNone/>
            </a:pPr>
            <a:r>
              <a:rPr lang="en-US" dirty="0"/>
              <a:t>	</a:t>
            </a:r>
            <a:r>
              <a:rPr lang="en-US" dirty="0" smtClean="0"/>
              <a:t>Informational searches are primarily non-transaction-oriented; information itself is 	the goal and no interaction beyond clicking and reading is required.</a:t>
            </a:r>
          </a:p>
          <a:p>
            <a:pPr marL="0" indent="0">
              <a:buNone/>
            </a:pPr>
            <a:r>
              <a:rPr lang="en-US" sz="2400" dirty="0" smtClean="0">
                <a:effectLst>
                  <a:outerShdw blurRad="38100" dist="38100" dir="2700000" algn="tl">
                    <a:srgbClr val="000000">
                      <a:alpha val="43137"/>
                    </a:srgbClr>
                  </a:outerShdw>
                </a:effectLst>
              </a:rPr>
              <a:t>3.  Transactional Queries</a:t>
            </a:r>
            <a:endParaRPr lang="en-US" sz="2400" dirty="0">
              <a:effectLst>
                <a:outerShdw blurRad="38100" dist="38100" dir="2700000" algn="tl">
                  <a:srgbClr val="000000">
                    <a:alpha val="43137"/>
                  </a:srgbClr>
                </a:outerShdw>
              </a:effectLst>
            </a:endParaRPr>
          </a:p>
          <a:p>
            <a:pPr marL="0" indent="0">
              <a:buNone/>
            </a:pPr>
            <a:r>
              <a:rPr lang="en-US" dirty="0"/>
              <a:t>	</a:t>
            </a:r>
            <a:r>
              <a:rPr lang="en-US" dirty="0" smtClean="0"/>
              <a:t>Transactional searches don’t necessarily require a purchase to be made. Signing up 	for a free trial or requesting a pamphlet are considered transactional. </a:t>
            </a:r>
            <a:endParaRPr lang="en-US" dirty="0"/>
          </a:p>
          <a:p>
            <a:pPr marL="0" indent="0">
              <a:buNone/>
            </a:pPr>
            <a:endParaRPr lang="en-US" dirty="0" smtClean="0"/>
          </a:p>
          <a:p>
            <a:pPr marL="0" indent="0" algn="ctr">
              <a:buNone/>
            </a:pPr>
            <a:r>
              <a:rPr lang="en-US" sz="2400" dirty="0" smtClean="0"/>
              <a:t>When visitors type a query into a search box and land on our site, will they be satisfied with what they find?</a:t>
            </a:r>
            <a:endParaRPr lang="en-US" sz="2400"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4436397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324" y="1076293"/>
            <a:ext cx="8423776" cy="4535879"/>
          </a:xfrm>
          <a:prstGeom prst="rect">
            <a:avLst/>
          </a:prstGeom>
        </p:spPr>
      </p:pic>
      <p:sp>
        <p:nvSpPr>
          <p:cNvPr id="2" name="Title 1"/>
          <p:cNvSpPr>
            <a:spLocks noGrp="1"/>
          </p:cNvSpPr>
          <p:nvPr>
            <p:ph type="title"/>
          </p:nvPr>
        </p:nvSpPr>
        <p:spPr>
          <a:xfrm>
            <a:off x="457200" y="274638"/>
            <a:ext cx="8229600" cy="575754"/>
          </a:xfrm>
        </p:spPr>
        <p:txBody>
          <a:bodyPr>
            <a:normAutofit fontScale="90000"/>
          </a:bodyPr>
          <a:lstStyle/>
          <a:p>
            <a:pPr algn="l"/>
            <a:r>
              <a:rPr lang="en-US" dirty="0" smtClean="0"/>
              <a:t>Tracking and Measuring Results – Google Analytics</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sp>
        <p:nvSpPr>
          <p:cNvPr id="6" name="TextBox 5"/>
          <p:cNvSpPr txBox="1"/>
          <p:nvPr/>
        </p:nvSpPr>
        <p:spPr>
          <a:xfrm>
            <a:off x="114298" y="1047508"/>
            <a:ext cx="2143125" cy="400110"/>
          </a:xfrm>
          <a:prstGeom prst="rect">
            <a:avLst/>
          </a:prstGeom>
          <a:solidFill>
            <a:srgbClr val="C0504D"/>
          </a:solidFill>
          <a:ln w="38100">
            <a:solidFill>
              <a:schemeClr val="tx1"/>
            </a:solidFill>
          </a:ln>
        </p:spPr>
        <p:txBody>
          <a:bodyPr wrap="square" rtlCol="0">
            <a:spAutoFit/>
          </a:bodyPr>
          <a:lstStyle/>
          <a:p>
            <a:pPr algn="ctr"/>
            <a:r>
              <a:rPr lang="en-US" sz="2000" dirty="0" smtClean="0"/>
              <a:t>New vs. Returning</a:t>
            </a:r>
            <a:endParaRPr lang="en-US" sz="2000" dirty="0"/>
          </a:p>
        </p:txBody>
      </p:sp>
      <p:sp>
        <p:nvSpPr>
          <p:cNvPr id="7" name="TextBox 6"/>
          <p:cNvSpPr txBox="1"/>
          <p:nvPr/>
        </p:nvSpPr>
        <p:spPr>
          <a:xfrm>
            <a:off x="3095625" y="6038850"/>
            <a:ext cx="4519612" cy="707886"/>
          </a:xfrm>
          <a:prstGeom prst="rect">
            <a:avLst/>
          </a:prstGeom>
          <a:noFill/>
        </p:spPr>
        <p:txBody>
          <a:bodyPr wrap="square" rtlCol="0">
            <a:spAutoFit/>
          </a:bodyPr>
          <a:lstStyle/>
          <a:p>
            <a:r>
              <a:rPr lang="en-US" sz="2000" dirty="0">
                <a:hlinkClick r:id="rId4"/>
              </a:rPr>
              <a:t>www.</a:t>
            </a:r>
            <a:r>
              <a:rPr lang="en-US" sz="2000" b="1" dirty="0">
                <a:hlinkClick r:id="rId4"/>
              </a:rPr>
              <a:t>google</a:t>
            </a:r>
            <a:r>
              <a:rPr lang="en-US" sz="2000" dirty="0">
                <a:hlinkClick r:id="rId4"/>
              </a:rPr>
              <a:t>.com/</a:t>
            </a:r>
            <a:r>
              <a:rPr lang="en-US" sz="2000" b="1" dirty="0">
                <a:hlinkClick r:id="rId4"/>
              </a:rPr>
              <a:t>analytics</a:t>
            </a:r>
            <a:r>
              <a:rPr lang="en-US" sz="2000" dirty="0" smtClean="0">
                <a:hlinkClick r:id="rId4"/>
              </a:rPr>
              <a:t>/</a:t>
            </a:r>
            <a:endParaRPr lang="en-US" sz="2000" dirty="0" smtClean="0"/>
          </a:p>
          <a:p>
            <a:endParaRPr lang="en-US" sz="2000" dirty="0" smtClean="0"/>
          </a:p>
        </p:txBody>
      </p:sp>
    </p:spTree>
    <p:extLst>
      <p:ext uri="{BB962C8B-B14F-4D97-AF65-F5344CB8AC3E}">
        <p14:creationId xmlns:p14="http://schemas.microsoft.com/office/powerpoint/2010/main" val="26529030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824" y="1171363"/>
            <a:ext cx="8486775" cy="4636105"/>
          </a:xfrm>
          <a:prstGeom prst="rect">
            <a:avLst/>
          </a:prstGeom>
        </p:spPr>
      </p:pic>
      <p:sp>
        <p:nvSpPr>
          <p:cNvPr id="2" name="Title 1"/>
          <p:cNvSpPr>
            <a:spLocks noGrp="1"/>
          </p:cNvSpPr>
          <p:nvPr>
            <p:ph type="title"/>
          </p:nvPr>
        </p:nvSpPr>
        <p:spPr>
          <a:xfrm>
            <a:off x="457200" y="274638"/>
            <a:ext cx="8229600" cy="575754"/>
          </a:xfrm>
        </p:spPr>
        <p:txBody>
          <a:bodyPr>
            <a:normAutofit fontScale="90000"/>
          </a:bodyPr>
          <a:lstStyle/>
          <a:p>
            <a:pPr algn="l"/>
            <a:r>
              <a:rPr lang="en-US" dirty="0" smtClean="0"/>
              <a:t>Tracking and Measuring Results – Google Analytics</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sp>
        <p:nvSpPr>
          <p:cNvPr id="6" name="TextBox 5"/>
          <p:cNvSpPr txBox="1"/>
          <p:nvPr/>
        </p:nvSpPr>
        <p:spPr>
          <a:xfrm>
            <a:off x="114298" y="1047508"/>
            <a:ext cx="2143125" cy="400110"/>
          </a:xfrm>
          <a:prstGeom prst="rect">
            <a:avLst/>
          </a:prstGeom>
          <a:solidFill>
            <a:srgbClr val="C0504D"/>
          </a:solidFill>
          <a:ln w="38100">
            <a:solidFill>
              <a:schemeClr val="tx1"/>
            </a:solidFill>
          </a:ln>
        </p:spPr>
        <p:txBody>
          <a:bodyPr wrap="square" rtlCol="0">
            <a:spAutoFit/>
          </a:bodyPr>
          <a:lstStyle/>
          <a:p>
            <a:pPr algn="ctr"/>
            <a:r>
              <a:rPr lang="en-US" sz="2000" smtClean="0"/>
              <a:t>Visitors </a:t>
            </a:r>
            <a:r>
              <a:rPr lang="en-US" sz="2000" dirty="0" smtClean="0"/>
              <a:t>Flow</a:t>
            </a:r>
            <a:endParaRPr lang="en-US" sz="2000" dirty="0"/>
          </a:p>
        </p:txBody>
      </p:sp>
      <p:sp>
        <p:nvSpPr>
          <p:cNvPr id="7" name="TextBox 6"/>
          <p:cNvSpPr txBox="1"/>
          <p:nvPr/>
        </p:nvSpPr>
        <p:spPr>
          <a:xfrm>
            <a:off x="3095625" y="6038850"/>
            <a:ext cx="4519612" cy="707886"/>
          </a:xfrm>
          <a:prstGeom prst="rect">
            <a:avLst/>
          </a:prstGeom>
          <a:noFill/>
        </p:spPr>
        <p:txBody>
          <a:bodyPr wrap="square" rtlCol="0">
            <a:spAutoFit/>
          </a:bodyPr>
          <a:lstStyle/>
          <a:p>
            <a:r>
              <a:rPr lang="en-US" sz="2000" dirty="0">
                <a:hlinkClick r:id="rId4"/>
              </a:rPr>
              <a:t>www.</a:t>
            </a:r>
            <a:r>
              <a:rPr lang="en-US" sz="2000" b="1" dirty="0">
                <a:hlinkClick r:id="rId4"/>
              </a:rPr>
              <a:t>google</a:t>
            </a:r>
            <a:r>
              <a:rPr lang="en-US" sz="2000" dirty="0">
                <a:hlinkClick r:id="rId4"/>
              </a:rPr>
              <a:t>.com/</a:t>
            </a:r>
            <a:r>
              <a:rPr lang="en-US" sz="2000" b="1" dirty="0">
                <a:hlinkClick r:id="rId4"/>
              </a:rPr>
              <a:t>analytics</a:t>
            </a:r>
            <a:r>
              <a:rPr lang="en-US" sz="2000" dirty="0" smtClean="0">
                <a:hlinkClick r:id="rId4"/>
              </a:rPr>
              <a:t>/</a:t>
            </a:r>
            <a:endParaRPr lang="en-US" sz="2000" dirty="0" smtClean="0"/>
          </a:p>
          <a:p>
            <a:endParaRPr lang="en-US" sz="2000" dirty="0" smtClean="0"/>
          </a:p>
        </p:txBody>
      </p:sp>
    </p:spTree>
    <p:extLst>
      <p:ext uri="{BB962C8B-B14F-4D97-AF65-F5344CB8AC3E}">
        <p14:creationId xmlns:p14="http://schemas.microsoft.com/office/powerpoint/2010/main" val="3312930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5754"/>
          </a:xfrm>
        </p:spPr>
        <p:txBody>
          <a:bodyPr>
            <a:normAutofit/>
          </a:bodyPr>
          <a:lstStyle/>
          <a:p>
            <a:pPr algn="l"/>
            <a:r>
              <a:rPr lang="en-US" dirty="0" smtClean="0"/>
              <a:t>Further Information</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sp>
        <p:nvSpPr>
          <p:cNvPr id="3" name="TextBox 2"/>
          <p:cNvSpPr txBox="1"/>
          <p:nvPr/>
        </p:nvSpPr>
        <p:spPr>
          <a:xfrm>
            <a:off x="638175" y="1362075"/>
            <a:ext cx="7410450" cy="2185214"/>
          </a:xfrm>
          <a:prstGeom prst="rect">
            <a:avLst/>
          </a:prstGeom>
          <a:noFill/>
        </p:spPr>
        <p:txBody>
          <a:bodyPr wrap="square" rtlCol="0">
            <a:spAutoFit/>
          </a:bodyPr>
          <a:lstStyle/>
          <a:p>
            <a:pPr marL="457200" indent="-457200">
              <a:buFont typeface="Arial" pitchFamily="34" charset="0"/>
              <a:buChar char="•"/>
            </a:pPr>
            <a:r>
              <a:rPr lang="en-US" sz="2400" dirty="0">
                <a:solidFill>
                  <a:schemeClr val="tx1">
                    <a:lumMod val="95000"/>
                  </a:schemeClr>
                </a:solidFill>
              </a:rPr>
              <a:t>http://www.google.com/webmasters/tools</a:t>
            </a:r>
          </a:p>
          <a:p>
            <a:pPr marL="457200" indent="-457200">
              <a:buFont typeface="Arial" pitchFamily="34" charset="0"/>
              <a:buChar char="•"/>
            </a:pPr>
            <a:r>
              <a:rPr lang="en-US" sz="2400" dirty="0">
                <a:solidFill>
                  <a:schemeClr val="tx1">
                    <a:lumMod val="95000"/>
                  </a:schemeClr>
                </a:solidFill>
              </a:rPr>
              <a:t>http://www.google.com/analytics</a:t>
            </a:r>
          </a:p>
          <a:p>
            <a:pPr marL="457200" indent="-457200">
              <a:buFont typeface="Arial" pitchFamily="34" charset="0"/>
              <a:buChar char="•"/>
            </a:pPr>
            <a:r>
              <a:rPr lang="en-US" sz="2200" dirty="0">
                <a:solidFill>
                  <a:schemeClr val="tx1">
                    <a:lumMod val="95000"/>
                  </a:schemeClr>
                </a:solidFill>
              </a:rPr>
              <a:t>https://adwords.google.com/select/KeywordToolExternal </a:t>
            </a:r>
          </a:p>
          <a:p>
            <a:pPr marL="457200" indent="-457200">
              <a:buFont typeface="Arial" pitchFamily="34" charset="0"/>
              <a:buChar char="•"/>
            </a:pPr>
            <a:r>
              <a:rPr lang="en-US" sz="2400" dirty="0">
                <a:solidFill>
                  <a:schemeClr val="tx1">
                    <a:lumMod val="95000"/>
                  </a:schemeClr>
                </a:solidFill>
              </a:rPr>
              <a:t>http://www.seomoz.org/tools</a:t>
            </a:r>
          </a:p>
          <a:p>
            <a:pPr marL="457200" indent="-457200">
              <a:buFont typeface="Arial" pitchFamily="34" charset="0"/>
              <a:buChar char="•"/>
            </a:pPr>
            <a:r>
              <a:rPr lang="en-US" sz="2400" dirty="0">
                <a:solidFill>
                  <a:schemeClr val="tx1">
                    <a:lumMod val="95000"/>
                  </a:schemeClr>
                </a:solidFill>
              </a:rPr>
              <a:t>http://www.lynda.com</a:t>
            </a:r>
          </a:p>
          <a:p>
            <a:endParaRPr lang="en-US" dirty="0"/>
          </a:p>
        </p:txBody>
      </p:sp>
      <p:sp>
        <p:nvSpPr>
          <p:cNvPr id="6" name="TextBox 5"/>
          <p:cNvSpPr txBox="1"/>
          <p:nvPr/>
        </p:nvSpPr>
        <p:spPr>
          <a:xfrm>
            <a:off x="638174" y="3476625"/>
            <a:ext cx="7648575" cy="923330"/>
          </a:xfrm>
          <a:prstGeom prst="rect">
            <a:avLst/>
          </a:prstGeom>
          <a:noFill/>
        </p:spPr>
        <p:txBody>
          <a:bodyPr wrap="square" rtlCol="0">
            <a:spAutoFit/>
          </a:bodyPr>
          <a:lstStyle/>
          <a:p>
            <a:r>
              <a:rPr lang="en-US" dirty="0" smtClean="0"/>
              <a:t>Handley,  Ann, and C.C. Chapman. </a:t>
            </a:r>
            <a:r>
              <a:rPr lang="en-US" i="1" dirty="0" smtClean="0"/>
              <a:t>Content Rules: How to Create Killer Blogs, 	Podcasts, Videos, </a:t>
            </a:r>
            <a:r>
              <a:rPr lang="en-US" i="1" dirty="0" err="1" smtClean="0"/>
              <a:t>Ebooks</a:t>
            </a:r>
            <a:r>
              <a:rPr lang="en-US" i="1" dirty="0" smtClean="0"/>
              <a:t>, Webinars (and More) that Engage Customers and Ignite 	Your Business</a:t>
            </a:r>
            <a:r>
              <a:rPr lang="en-US" dirty="0" smtClean="0"/>
              <a:t>. Hoboken: John Wiley &amp; Sons, Inc., 2011</a:t>
            </a:r>
            <a:endParaRPr lang="en-US" i="1" dirty="0"/>
          </a:p>
        </p:txBody>
      </p:sp>
      <p:sp>
        <p:nvSpPr>
          <p:cNvPr id="7" name="TextBox 6"/>
          <p:cNvSpPr txBox="1"/>
          <p:nvPr/>
        </p:nvSpPr>
        <p:spPr>
          <a:xfrm>
            <a:off x="720280" y="4552355"/>
            <a:ext cx="7648575" cy="646331"/>
          </a:xfrm>
          <a:prstGeom prst="rect">
            <a:avLst/>
          </a:prstGeom>
          <a:noFill/>
        </p:spPr>
        <p:txBody>
          <a:bodyPr wrap="square" rtlCol="0">
            <a:spAutoFit/>
          </a:bodyPr>
          <a:lstStyle/>
          <a:p>
            <a:r>
              <a:rPr lang="en-US" dirty="0" err="1" smtClean="0"/>
              <a:t>Enge</a:t>
            </a:r>
            <a:r>
              <a:rPr lang="en-US" dirty="0" smtClean="0"/>
              <a:t>, Eric, Stephan Spencer, Jessie </a:t>
            </a:r>
            <a:r>
              <a:rPr lang="en-US" dirty="0" err="1" smtClean="0"/>
              <a:t>Stricchiola</a:t>
            </a:r>
            <a:r>
              <a:rPr lang="en-US" dirty="0" smtClean="0"/>
              <a:t>, and Rand </a:t>
            </a:r>
            <a:r>
              <a:rPr lang="en-US" dirty="0" err="1" smtClean="0"/>
              <a:t>Fishkin</a:t>
            </a:r>
            <a:r>
              <a:rPr lang="en-US" dirty="0" smtClean="0"/>
              <a:t>. </a:t>
            </a:r>
            <a:r>
              <a:rPr lang="en-US" i="1" dirty="0" smtClean="0"/>
              <a:t>The Art of SEO: 	Mastering Search Engine Optimization</a:t>
            </a:r>
            <a:r>
              <a:rPr lang="en-US" dirty="0" smtClean="0"/>
              <a:t>.  O’Reilly Media, 2012</a:t>
            </a:r>
            <a:endParaRPr lang="en-US" i="1" dirty="0"/>
          </a:p>
        </p:txBody>
      </p:sp>
    </p:spTree>
    <p:extLst>
      <p:ext uri="{BB962C8B-B14F-4D97-AF65-F5344CB8AC3E}">
        <p14:creationId xmlns:p14="http://schemas.microsoft.com/office/powerpoint/2010/main" val="426341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5754"/>
          </a:xfrm>
        </p:spPr>
        <p:txBody>
          <a:bodyPr>
            <a:normAutofit/>
          </a:bodyPr>
          <a:lstStyle/>
          <a:p>
            <a:pPr algn="l"/>
            <a:r>
              <a:rPr lang="en-US" dirty="0" smtClean="0"/>
              <a:t>Why SEO?</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515863" y="1251503"/>
            <a:ext cx="6356293" cy="523220"/>
          </a:xfrm>
          <a:prstGeom prst="rect">
            <a:avLst/>
          </a:prstGeom>
          <a:noFill/>
        </p:spPr>
        <p:txBody>
          <a:bodyPr wrap="square" rtlCol="0">
            <a:spAutoFit/>
          </a:bodyPr>
          <a:lstStyle/>
          <a:p>
            <a:r>
              <a:rPr lang="en-US" sz="2800" dirty="0" smtClean="0"/>
              <a:t>U.S. Search Volume Growth (MM)</a:t>
            </a:r>
            <a:endParaRPr lang="en-US" sz="2800" dirty="0"/>
          </a:p>
        </p:txBody>
      </p:sp>
      <p:sp>
        <p:nvSpPr>
          <p:cNvPr id="17" name="TextBox 16"/>
          <p:cNvSpPr txBox="1"/>
          <p:nvPr/>
        </p:nvSpPr>
        <p:spPr>
          <a:xfrm>
            <a:off x="7716261" y="2376889"/>
            <a:ext cx="2643815" cy="307777"/>
          </a:xfrm>
          <a:prstGeom prst="rect">
            <a:avLst/>
          </a:prstGeom>
          <a:noFill/>
        </p:spPr>
        <p:txBody>
          <a:bodyPr wrap="square" rtlCol="0">
            <a:spAutoFit/>
          </a:bodyPr>
          <a:lstStyle/>
          <a:p>
            <a:r>
              <a:rPr lang="en-US" sz="1400" dirty="0" smtClean="0"/>
              <a:t>Google Sites</a:t>
            </a:r>
            <a:endParaRPr lang="en-US" sz="1400" dirty="0"/>
          </a:p>
        </p:txBody>
      </p:sp>
      <p:sp>
        <p:nvSpPr>
          <p:cNvPr id="18" name="TextBox 17"/>
          <p:cNvSpPr txBox="1"/>
          <p:nvPr/>
        </p:nvSpPr>
        <p:spPr>
          <a:xfrm>
            <a:off x="7716260" y="3124586"/>
            <a:ext cx="2643815" cy="307777"/>
          </a:xfrm>
          <a:prstGeom prst="rect">
            <a:avLst/>
          </a:prstGeom>
          <a:noFill/>
        </p:spPr>
        <p:txBody>
          <a:bodyPr wrap="square" rtlCol="0">
            <a:spAutoFit/>
          </a:bodyPr>
          <a:lstStyle/>
          <a:p>
            <a:r>
              <a:rPr lang="en-US" sz="1400" dirty="0" smtClean="0"/>
              <a:t>Microsoft Sites</a:t>
            </a:r>
            <a:endParaRPr lang="en-US" sz="1400" dirty="0"/>
          </a:p>
        </p:txBody>
      </p:sp>
      <p:sp>
        <p:nvSpPr>
          <p:cNvPr id="19" name="TextBox 18"/>
          <p:cNvSpPr txBox="1"/>
          <p:nvPr/>
        </p:nvSpPr>
        <p:spPr>
          <a:xfrm>
            <a:off x="7716261" y="2773662"/>
            <a:ext cx="2643815" cy="307777"/>
          </a:xfrm>
          <a:prstGeom prst="rect">
            <a:avLst/>
          </a:prstGeom>
          <a:noFill/>
        </p:spPr>
        <p:txBody>
          <a:bodyPr wrap="square" rtlCol="0">
            <a:spAutoFit/>
          </a:bodyPr>
          <a:lstStyle/>
          <a:p>
            <a:r>
              <a:rPr lang="en-US" sz="1400" dirty="0" smtClean="0"/>
              <a:t>Yahoo! Sites</a:t>
            </a:r>
            <a:endParaRPr lang="en-US" sz="1400" dirty="0"/>
          </a:p>
        </p:txBody>
      </p:sp>
      <p:sp>
        <p:nvSpPr>
          <p:cNvPr id="20" name="TextBox 19"/>
          <p:cNvSpPr txBox="1"/>
          <p:nvPr/>
        </p:nvSpPr>
        <p:spPr>
          <a:xfrm>
            <a:off x="7716261" y="3497297"/>
            <a:ext cx="2643815" cy="307777"/>
          </a:xfrm>
          <a:prstGeom prst="rect">
            <a:avLst/>
          </a:prstGeom>
          <a:noFill/>
        </p:spPr>
        <p:txBody>
          <a:bodyPr wrap="square" rtlCol="0">
            <a:spAutoFit/>
          </a:bodyPr>
          <a:lstStyle/>
          <a:p>
            <a:r>
              <a:rPr lang="en-US" sz="1400" dirty="0" smtClean="0"/>
              <a:t>Ask Network</a:t>
            </a:r>
            <a:endParaRPr lang="en-US" sz="1400" dirty="0"/>
          </a:p>
        </p:txBody>
      </p:sp>
      <p:sp>
        <p:nvSpPr>
          <p:cNvPr id="21" name="TextBox 20"/>
          <p:cNvSpPr txBox="1"/>
          <p:nvPr/>
        </p:nvSpPr>
        <p:spPr>
          <a:xfrm>
            <a:off x="7716261" y="3873373"/>
            <a:ext cx="2643815" cy="307777"/>
          </a:xfrm>
          <a:prstGeom prst="rect">
            <a:avLst/>
          </a:prstGeom>
          <a:noFill/>
        </p:spPr>
        <p:txBody>
          <a:bodyPr wrap="square" rtlCol="0">
            <a:spAutoFit/>
          </a:bodyPr>
          <a:lstStyle/>
          <a:p>
            <a:r>
              <a:rPr lang="en-US" sz="1400" dirty="0" smtClean="0"/>
              <a:t>AOL, Inc.</a:t>
            </a:r>
            <a:endParaRPr lang="en-US" sz="1400" dirty="0"/>
          </a:p>
        </p:txBody>
      </p:sp>
      <p:sp>
        <p:nvSpPr>
          <p:cNvPr id="22" name="Rectangle 21"/>
          <p:cNvSpPr>
            <a:spLocks noChangeAspect="1"/>
          </p:cNvSpPr>
          <p:nvPr/>
        </p:nvSpPr>
        <p:spPr>
          <a:xfrm>
            <a:off x="7509440" y="2452527"/>
            <a:ext cx="175800" cy="185356"/>
          </a:xfrm>
          <a:prstGeom prst="rect">
            <a:avLst/>
          </a:prstGeom>
          <a:solidFill>
            <a:srgbClr val="4E7FBB"/>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a:spLocks noChangeAspect="1"/>
          </p:cNvSpPr>
          <p:nvPr/>
        </p:nvSpPr>
        <p:spPr>
          <a:xfrm>
            <a:off x="7509438" y="2830887"/>
            <a:ext cx="175800" cy="185356"/>
          </a:xfrm>
          <a:prstGeom prst="rect">
            <a:avLst/>
          </a:prstGeom>
          <a:solidFill>
            <a:srgbClr val="BD4E4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a:spLocks noChangeAspect="1"/>
          </p:cNvSpPr>
          <p:nvPr/>
        </p:nvSpPr>
        <p:spPr>
          <a:xfrm>
            <a:off x="7509438" y="3203598"/>
            <a:ext cx="175800" cy="185356"/>
          </a:xfrm>
          <a:prstGeom prst="rect">
            <a:avLst/>
          </a:prstGeom>
          <a:solidFill>
            <a:srgbClr val="99B95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a:spLocks noChangeAspect="1"/>
          </p:cNvSpPr>
          <p:nvPr/>
        </p:nvSpPr>
        <p:spPr>
          <a:xfrm>
            <a:off x="7509438" y="3572930"/>
            <a:ext cx="175800" cy="185356"/>
          </a:xfrm>
          <a:prstGeom prst="rect">
            <a:avLst/>
          </a:prstGeom>
          <a:solidFill>
            <a:srgbClr val="7E629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a:spLocks noChangeAspect="1"/>
          </p:cNvSpPr>
          <p:nvPr/>
        </p:nvSpPr>
        <p:spPr>
          <a:xfrm>
            <a:off x="7509438" y="3949006"/>
            <a:ext cx="175800" cy="185356"/>
          </a:xfrm>
          <a:prstGeom prst="rect">
            <a:avLst/>
          </a:prstGeom>
          <a:solidFill>
            <a:srgbClr val="4AA9C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xtBox 55"/>
          <p:cNvSpPr txBox="1"/>
          <p:nvPr/>
        </p:nvSpPr>
        <p:spPr>
          <a:xfrm>
            <a:off x="2670372" y="6201530"/>
            <a:ext cx="4751165" cy="307777"/>
          </a:xfrm>
          <a:prstGeom prst="rect">
            <a:avLst/>
          </a:prstGeom>
          <a:noFill/>
        </p:spPr>
        <p:txBody>
          <a:bodyPr wrap="square" rtlCol="0">
            <a:spAutoFit/>
          </a:bodyPr>
          <a:lstStyle/>
          <a:p>
            <a:r>
              <a:rPr lang="en-US" sz="1400" dirty="0" smtClean="0"/>
              <a:t>Data via </a:t>
            </a:r>
            <a:r>
              <a:rPr lang="en-US" sz="1400" dirty="0" err="1" smtClean="0"/>
              <a:t>Comscore</a:t>
            </a:r>
            <a:r>
              <a:rPr lang="en-US" sz="1400" dirty="0" smtClean="0"/>
              <a:t> </a:t>
            </a:r>
            <a:r>
              <a:rPr lang="en-US" sz="1400" dirty="0" err="1" smtClean="0"/>
              <a:t>Qsearch</a:t>
            </a:r>
            <a:r>
              <a:rPr lang="en-US" sz="1400" dirty="0" smtClean="0"/>
              <a:t> </a:t>
            </a:r>
            <a:r>
              <a:rPr lang="en-US" sz="1400" dirty="0" smtClean="0">
                <a:hlinkClick r:id="rId3"/>
              </a:rPr>
              <a:t>http://www.comscore.com</a:t>
            </a:r>
            <a:endParaRPr lang="en-US" sz="14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927" y="2106222"/>
            <a:ext cx="6574311" cy="3089926"/>
          </a:xfrm>
          <a:prstGeom prst="rect">
            <a:avLst/>
          </a:prstGeom>
        </p:spPr>
      </p:pic>
      <p:sp>
        <p:nvSpPr>
          <p:cNvPr id="5" name="TextBox 4"/>
          <p:cNvSpPr txBox="1"/>
          <p:nvPr/>
        </p:nvSpPr>
        <p:spPr>
          <a:xfrm>
            <a:off x="515863" y="5081797"/>
            <a:ext cx="327727" cy="276999"/>
          </a:xfrm>
          <a:prstGeom prst="rect">
            <a:avLst/>
          </a:prstGeom>
          <a:noFill/>
        </p:spPr>
        <p:txBody>
          <a:bodyPr wrap="square" rtlCol="0">
            <a:spAutoFit/>
          </a:bodyPr>
          <a:lstStyle/>
          <a:p>
            <a:r>
              <a:rPr lang="en-US" sz="1200" dirty="0" smtClean="0"/>
              <a:t>0</a:t>
            </a:r>
            <a:endParaRPr lang="en-US" sz="1200" dirty="0"/>
          </a:p>
        </p:txBody>
      </p:sp>
      <p:sp>
        <p:nvSpPr>
          <p:cNvPr id="6" name="TextBox 5"/>
          <p:cNvSpPr txBox="1"/>
          <p:nvPr/>
        </p:nvSpPr>
        <p:spPr>
          <a:xfrm>
            <a:off x="129471" y="2392277"/>
            <a:ext cx="793019" cy="276999"/>
          </a:xfrm>
          <a:prstGeom prst="rect">
            <a:avLst/>
          </a:prstGeom>
          <a:noFill/>
        </p:spPr>
        <p:txBody>
          <a:bodyPr wrap="square" rtlCol="0">
            <a:spAutoFit/>
          </a:bodyPr>
          <a:lstStyle/>
          <a:p>
            <a:r>
              <a:rPr lang="en-US" sz="1200" dirty="0" smtClean="0"/>
              <a:t>250,000</a:t>
            </a:r>
            <a:endParaRPr lang="en-US" sz="1200" dirty="0"/>
          </a:p>
        </p:txBody>
      </p:sp>
      <p:sp>
        <p:nvSpPr>
          <p:cNvPr id="8" name="TextBox 7"/>
          <p:cNvSpPr txBox="1"/>
          <p:nvPr/>
        </p:nvSpPr>
        <p:spPr>
          <a:xfrm>
            <a:off x="129470" y="2918133"/>
            <a:ext cx="793019" cy="276999"/>
          </a:xfrm>
          <a:prstGeom prst="rect">
            <a:avLst/>
          </a:prstGeom>
          <a:noFill/>
        </p:spPr>
        <p:txBody>
          <a:bodyPr wrap="square" rtlCol="0">
            <a:spAutoFit/>
          </a:bodyPr>
          <a:lstStyle/>
          <a:p>
            <a:r>
              <a:rPr lang="en-US" sz="1200" dirty="0" smtClean="0"/>
              <a:t>200,000</a:t>
            </a:r>
            <a:endParaRPr lang="en-US" sz="1200" dirty="0"/>
          </a:p>
        </p:txBody>
      </p:sp>
      <p:sp>
        <p:nvSpPr>
          <p:cNvPr id="9" name="TextBox 8"/>
          <p:cNvSpPr txBox="1"/>
          <p:nvPr/>
        </p:nvSpPr>
        <p:spPr>
          <a:xfrm>
            <a:off x="119354" y="3440558"/>
            <a:ext cx="793019" cy="276999"/>
          </a:xfrm>
          <a:prstGeom prst="rect">
            <a:avLst/>
          </a:prstGeom>
          <a:noFill/>
        </p:spPr>
        <p:txBody>
          <a:bodyPr wrap="square" rtlCol="0">
            <a:spAutoFit/>
          </a:bodyPr>
          <a:lstStyle/>
          <a:p>
            <a:r>
              <a:rPr lang="en-US" sz="1200" dirty="0" smtClean="0"/>
              <a:t>150,000</a:t>
            </a:r>
            <a:endParaRPr lang="en-US" sz="1200" dirty="0"/>
          </a:p>
        </p:txBody>
      </p:sp>
      <p:sp>
        <p:nvSpPr>
          <p:cNvPr id="10" name="TextBox 9"/>
          <p:cNvSpPr txBox="1"/>
          <p:nvPr/>
        </p:nvSpPr>
        <p:spPr>
          <a:xfrm>
            <a:off x="129471" y="3995862"/>
            <a:ext cx="922493" cy="276999"/>
          </a:xfrm>
          <a:prstGeom prst="rect">
            <a:avLst/>
          </a:prstGeom>
          <a:noFill/>
        </p:spPr>
        <p:txBody>
          <a:bodyPr wrap="square" rtlCol="0">
            <a:spAutoFit/>
          </a:bodyPr>
          <a:lstStyle/>
          <a:p>
            <a:r>
              <a:rPr lang="en-US" sz="1200" dirty="0" smtClean="0"/>
              <a:t>100,000</a:t>
            </a:r>
            <a:endParaRPr lang="en-US" sz="1200" dirty="0"/>
          </a:p>
        </p:txBody>
      </p:sp>
      <p:sp>
        <p:nvSpPr>
          <p:cNvPr id="11" name="TextBox 10"/>
          <p:cNvSpPr txBox="1"/>
          <p:nvPr/>
        </p:nvSpPr>
        <p:spPr>
          <a:xfrm>
            <a:off x="176001" y="4531540"/>
            <a:ext cx="890124" cy="276999"/>
          </a:xfrm>
          <a:prstGeom prst="rect">
            <a:avLst/>
          </a:prstGeom>
          <a:noFill/>
        </p:spPr>
        <p:txBody>
          <a:bodyPr wrap="square" rtlCol="0">
            <a:spAutoFit/>
          </a:bodyPr>
          <a:lstStyle/>
          <a:p>
            <a:r>
              <a:rPr lang="en-US" sz="1200" dirty="0" smtClean="0"/>
              <a:t>50,000</a:t>
            </a:r>
            <a:endParaRPr lang="en-US" sz="1200" dirty="0"/>
          </a:p>
        </p:txBody>
      </p:sp>
      <p:sp>
        <p:nvSpPr>
          <p:cNvPr id="12" name="TextBox 11"/>
          <p:cNvSpPr txBox="1"/>
          <p:nvPr/>
        </p:nvSpPr>
        <p:spPr>
          <a:xfrm>
            <a:off x="1302817" y="5213137"/>
            <a:ext cx="906308" cy="369332"/>
          </a:xfrm>
          <a:prstGeom prst="rect">
            <a:avLst/>
          </a:prstGeom>
          <a:noFill/>
        </p:spPr>
        <p:txBody>
          <a:bodyPr wrap="square" rtlCol="0">
            <a:spAutoFit/>
          </a:bodyPr>
          <a:lstStyle/>
          <a:p>
            <a:r>
              <a:rPr lang="en-US" dirty="0" smtClean="0"/>
              <a:t>2008</a:t>
            </a:r>
            <a:endParaRPr lang="en-US" dirty="0"/>
          </a:p>
        </p:txBody>
      </p:sp>
      <p:sp>
        <p:nvSpPr>
          <p:cNvPr id="13" name="TextBox 12"/>
          <p:cNvSpPr txBox="1"/>
          <p:nvPr/>
        </p:nvSpPr>
        <p:spPr>
          <a:xfrm>
            <a:off x="2828161" y="5220296"/>
            <a:ext cx="922492" cy="369332"/>
          </a:xfrm>
          <a:prstGeom prst="rect">
            <a:avLst/>
          </a:prstGeom>
          <a:noFill/>
        </p:spPr>
        <p:txBody>
          <a:bodyPr wrap="square" rtlCol="0">
            <a:spAutoFit/>
          </a:bodyPr>
          <a:lstStyle/>
          <a:p>
            <a:r>
              <a:rPr lang="en-US" dirty="0" smtClean="0"/>
              <a:t>2009</a:t>
            </a:r>
            <a:endParaRPr lang="en-US" dirty="0"/>
          </a:p>
        </p:txBody>
      </p:sp>
      <p:sp>
        <p:nvSpPr>
          <p:cNvPr id="14" name="TextBox 13"/>
          <p:cNvSpPr txBox="1"/>
          <p:nvPr/>
        </p:nvSpPr>
        <p:spPr>
          <a:xfrm>
            <a:off x="4369699" y="5220296"/>
            <a:ext cx="962953" cy="369332"/>
          </a:xfrm>
          <a:prstGeom prst="rect">
            <a:avLst/>
          </a:prstGeom>
          <a:noFill/>
        </p:spPr>
        <p:txBody>
          <a:bodyPr wrap="square" rtlCol="0">
            <a:spAutoFit/>
          </a:bodyPr>
          <a:lstStyle/>
          <a:p>
            <a:r>
              <a:rPr lang="en-US" dirty="0" smtClean="0"/>
              <a:t>2010</a:t>
            </a:r>
            <a:endParaRPr lang="en-US" dirty="0"/>
          </a:p>
        </p:txBody>
      </p:sp>
      <p:sp>
        <p:nvSpPr>
          <p:cNvPr id="15" name="TextBox 14"/>
          <p:cNvSpPr txBox="1"/>
          <p:nvPr/>
        </p:nvSpPr>
        <p:spPr>
          <a:xfrm>
            <a:off x="5850541" y="5220296"/>
            <a:ext cx="1084333" cy="369332"/>
          </a:xfrm>
          <a:prstGeom prst="rect">
            <a:avLst/>
          </a:prstGeom>
          <a:noFill/>
        </p:spPr>
        <p:txBody>
          <a:bodyPr wrap="square" rtlCol="0">
            <a:spAutoFit/>
          </a:bodyPr>
          <a:lstStyle/>
          <a:p>
            <a:r>
              <a:rPr lang="en-US" dirty="0" smtClean="0"/>
              <a:t>2011</a:t>
            </a:r>
            <a:endParaRPr lang="en-US" dirty="0"/>
          </a:p>
        </p:txBody>
      </p:sp>
    </p:spTree>
    <p:extLst>
      <p:ext uri="{BB962C8B-B14F-4D97-AF65-F5344CB8AC3E}">
        <p14:creationId xmlns:p14="http://schemas.microsoft.com/office/powerpoint/2010/main" val="3000744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5754"/>
          </a:xfrm>
        </p:spPr>
        <p:txBody>
          <a:bodyPr>
            <a:normAutofit/>
          </a:bodyPr>
          <a:lstStyle/>
          <a:p>
            <a:pPr algn="l"/>
            <a:r>
              <a:rPr lang="en-US" dirty="0" smtClean="0"/>
              <a:t>Why SEO?</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457200" y="1332424"/>
            <a:ext cx="6356293" cy="461665"/>
          </a:xfrm>
          <a:prstGeom prst="rect">
            <a:avLst/>
          </a:prstGeom>
          <a:noFill/>
        </p:spPr>
        <p:txBody>
          <a:bodyPr wrap="square" rtlCol="0">
            <a:spAutoFit/>
          </a:bodyPr>
          <a:lstStyle/>
          <a:p>
            <a:r>
              <a:rPr lang="en-US" sz="2400" dirty="0" smtClean="0"/>
              <a:t>Total Search Query for January 2012 (MM)</a:t>
            </a:r>
            <a:endParaRPr lang="en-US" sz="2400" dirty="0"/>
          </a:p>
        </p:txBody>
      </p:sp>
      <p:sp>
        <p:nvSpPr>
          <p:cNvPr id="17" name="TextBox 16"/>
          <p:cNvSpPr txBox="1"/>
          <p:nvPr/>
        </p:nvSpPr>
        <p:spPr>
          <a:xfrm>
            <a:off x="767433" y="5446419"/>
            <a:ext cx="2643815" cy="369332"/>
          </a:xfrm>
          <a:prstGeom prst="rect">
            <a:avLst/>
          </a:prstGeom>
          <a:noFill/>
        </p:spPr>
        <p:txBody>
          <a:bodyPr wrap="square" rtlCol="0">
            <a:spAutoFit/>
          </a:bodyPr>
          <a:lstStyle/>
          <a:p>
            <a:r>
              <a:rPr lang="en-US" dirty="0" smtClean="0"/>
              <a:t>Google Sites</a:t>
            </a:r>
            <a:endParaRPr lang="en-US" dirty="0"/>
          </a:p>
        </p:txBody>
      </p:sp>
      <p:sp>
        <p:nvSpPr>
          <p:cNvPr id="20" name="TextBox 19"/>
          <p:cNvSpPr txBox="1"/>
          <p:nvPr/>
        </p:nvSpPr>
        <p:spPr>
          <a:xfrm>
            <a:off x="5801818" y="5458547"/>
            <a:ext cx="2643815" cy="369332"/>
          </a:xfrm>
          <a:prstGeom prst="rect">
            <a:avLst/>
          </a:prstGeom>
          <a:noFill/>
        </p:spPr>
        <p:txBody>
          <a:bodyPr wrap="square" rtlCol="0">
            <a:spAutoFit/>
          </a:bodyPr>
          <a:lstStyle/>
          <a:p>
            <a:r>
              <a:rPr lang="en-US" dirty="0" smtClean="0"/>
              <a:t>Ask Network</a:t>
            </a:r>
            <a:endParaRPr lang="en-US" dirty="0"/>
          </a:p>
        </p:txBody>
      </p:sp>
      <p:sp>
        <p:nvSpPr>
          <p:cNvPr id="21" name="TextBox 20"/>
          <p:cNvSpPr txBox="1"/>
          <p:nvPr/>
        </p:nvSpPr>
        <p:spPr>
          <a:xfrm>
            <a:off x="7524947" y="5458547"/>
            <a:ext cx="2643815" cy="369332"/>
          </a:xfrm>
          <a:prstGeom prst="rect">
            <a:avLst/>
          </a:prstGeom>
          <a:noFill/>
        </p:spPr>
        <p:txBody>
          <a:bodyPr wrap="square" rtlCol="0">
            <a:spAutoFit/>
          </a:bodyPr>
          <a:lstStyle/>
          <a:p>
            <a:r>
              <a:rPr lang="en-US" dirty="0" smtClean="0"/>
              <a:t>AOL, Inc.</a:t>
            </a:r>
            <a:endParaRPr lang="en-US" dirty="0"/>
          </a:p>
        </p:txBody>
      </p:sp>
      <p:sp>
        <p:nvSpPr>
          <p:cNvPr id="22" name="Rectangle 21"/>
          <p:cNvSpPr/>
          <p:nvPr/>
        </p:nvSpPr>
        <p:spPr>
          <a:xfrm>
            <a:off x="560610" y="5522052"/>
            <a:ext cx="206823" cy="218066"/>
          </a:xfrm>
          <a:prstGeom prst="rect">
            <a:avLst/>
          </a:prstGeom>
          <a:solidFill>
            <a:srgbClr val="4E7FBB"/>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200387" y="5525282"/>
            <a:ext cx="206823" cy="218066"/>
          </a:xfrm>
          <a:prstGeom prst="rect">
            <a:avLst/>
          </a:prstGeom>
          <a:solidFill>
            <a:srgbClr val="BD4E4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594995" y="5534180"/>
            <a:ext cx="206823" cy="218066"/>
          </a:xfrm>
          <a:prstGeom prst="rect">
            <a:avLst/>
          </a:prstGeom>
          <a:solidFill>
            <a:srgbClr val="7E629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318124" y="5534180"/>
            <a:ext cx="206823" cy="218066"/>
          </a:xfrm>
          <a:prstGeom prst="rect">
            <a:avLst/>
          </a:prstGeom>
          <a:solidFill>
            <a:srgbClr val="4AA9C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88" y="1798061"/>
            <a:ext cx="8269170" cy="3660486"/>
          </a:xfrm>
          <a:prstGeom prst="rect">
            <a:avLst/>
          </a:prstGeom>
        </p:spPr>
      </p:pic>
      <p:sp>
        <p:nvSpPr>
          <p:cNvPr id="32" name="TextBox 31"/>
          <p:cNvSpPr txBox="1"/>
          <p:nvPr/>
        </p:nvSpPr>
        <p:spPr>
          <a:xfrm>
            <a:off x="3940366" y="5452583"/>
            <a:ext cx="2643815" cy="369332"/>
          </a:xfrm>
          <a:prstGeom prst="rect">
            <a:avLst/>
          </a:prstGeom>
          <a:noFill/>
        </p:spPr>
        <p:txBody>
          <a:bodyPr wrap="square" rtlCol="0">
            <a:spAutoFit/>
          </a:bodyPr>
          <a:lstStyle/>
          <a:p>
            <a:r>
              <a:rPr lang="en-US" dirty="0" smtClean="0"/>
              <a:t>Microsoft Sites</a:t>
            </a:r>
            <a:endParaRPr lang="en-US" dirty="0"/>
          </a:p>
        </p:txBody>
      </p:sp>
      <p:sp>
        <p:nvSpPr>
          <p:cNvPr id="33" name="TextBox 32"/>
          <p:cNvSpPr txBox="1"/>
          <p:nvPr/>
        </p:nvSpPr>
        <p:spPr>
          <a:xfrm>
            <a:off x="2407210" y="5458547"/>
            <a:ext cx="1321907" cy="369332"/>
          </a:xfrm>
          <a:prstGeom prst="rect">
            <a:avLst/>
          </a:prstGeom>
          <a:noFill/>
        </p:spPr>
        <p:txBody>
          <a:bodyPr wrap="square" rtlCol="0">
            <a:spAutoFit/>
          </a:bodyPr>
          <a:lstStyle/>
          <a:p>
            <a:r>
              <a:rPr lang="en-US" dirty="0" smtClean="0"/>
              <a:t>Yahoo! Sites</a:t>
            </a:r>
            <a:endParaRPr lang="en-US" dirty="0"/>
          </a:p>
        </p:txBody>
      </p:sp>
      <p:sp>
        <p:nvSpPr>
          <p:cNvPr id="34" name="TextBox 33"/>
          <p:cNvSpPr txBox="1"/>
          <p:nvPr/>
        </p:nvSpPr>
        <p:spPr>
          <a:xfrm>
            <a:off x="5801817" y="5458547"/>
            <a:ext cx="2643815" cy="369332"/>
          </a:xfrm>
          <a:prstGeom prst="rect">
            <a:avLst/>
          </a:prstGeom>
          <a:noFill/>
        </p:spPr>
        <p:txBody>
          <a:bodyPr wrap="square" rtlCol="0">
            <a:spAutoFit/>
          </a:bodyPr>
          <a:lstStyle/>
          <a:p>
            <a:r>
              <a:rPr lang="en-US" dirty="0" smtClean="0"/>
              <a:t>Ask Network</a:t>
            </a:r>
            <a:endParaRPr lang="en-US" dirty="0"/>
          </a:p>
        </p:txBody>
      </p:sp>
      <p:sp>
        <p:nvSpPr>
          <p:cNvPr id="35" name="TextBox 34"/>
          <p:cNvSpPr txBox="1"/>
          <p:nvPr/>
        </p:nvSpPr>
        <p:spPr>
          <a:xfrm>
            <a:off x="7524946" y="5458547"/>
            <a:ext cx="2643815" cy="369332"/>
          </a:xfrm>
          <a:prstGeom prst="rect">
            <a:avLst/>
          </a:prstGeom>
          <a:noFill/>
        </p:spPr>
        <p:txBody>
          <a:bodyPr wrap="square" rtlCol="0">
            <a:spAutoFit/>
          </a:bodyPr>
          <a:lstStyle/>
          <a:p>
            <a:r>
              <a:rPr lang="en-US" dirty="0" smtClean="0"/>
              <a:t>AOL, Inc.</a:t>
            </a:r>
            <a:endParaRPr lang="en-US" dirty="0"/>
          </a:p>
        </p:txBody>
      </p:sp>
      <p:sp>
        <p:nvSpPr>
          <p:cNvPr id="36" name="Rectangle 35"/>
          <p:cNvSpPr/>
          <p:nvPr/>
        </p:nvSpPr>
        <p:spPr>
          <a:xfrm>
            <a:off x="3729117" y="5528216"/>
            <a:ext cx="206823" cy="218066"/>
          </a:xfrm>
          <a:prstGeom prst="rect">
            <a:avLst/>
          </a:prstGeom>
          <a:solidFill>
            <a:srgbClr val="99B95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5594994" y="5534180"/>
            <a:ext cx="206823" cy="218066"/>
          </a:xfrm>
          <a:prstGeom prst="rect">
            <a:avLst/>
          </a:prstGeom>
          <a:solidFill>
            <a:srgbClr val="7E629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7318123" y="5534180"/>
            <a:ext cx="206823" cy="218066"/>
          </a:xfrm>
          <a:prstGeom prst="rect">
            <a:avLst/>
          </a:prstGeom>
          <a:solidFill>
            <a:srgbClr val="4AA9C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2670372" y="6201530"/>
            <a:ext cx="4751165" cy="307777"/>
          </a:xfrm>
          <a:prstGeom prst="rect">
            <a:avLst/>
          </a:prstGeom>
          <a:noFill/>
        </p:spPr>
        <p:txBody>
          <a:bodyPr wrap="square" rtlCol="0">
            <a:spAutoFit/>
          </a:bodyPr>
          <a:lstStyle/>
          <a:p>
            <a:r>
              <a:rPr lang="en-US" sz="1400" dirty="0" smtClean="0"/>
              <a:t>Data via </a:t>
            </a:r>
            <a:r>
              <a:rPr lang="en-US" sz="1400" dirty="0" err="1" smtClean="0"/>
              <a:t>Comscore</a:t>
            </a:r>
            <a:r>
              <a:rPr lang="en-US" sz="1400" dirty="0" smtClean="0"/>
              <a:t> </a:t>
            </a:r>
            <a:r>
              <a:rPr lang="en-US" sz="1400" dirty="0" err="1" smtClean="0"/>
              <a:t>Qsearch</a:t>
            </a:r>
            <a:r>
              <a:rPr lang="en-US" sz="1400" dirty="0" smtClean="0"/>
              <a:t> </a:t>
            </a:r>
            <a:r>
              <a:rPr lang="en-US" sz="1400" dirty="0" smtClean="0">
                <a:hlinkClick r:id="rId4"/>
              </a:rPr>
              <a:t>http://www.comscore.com</a:t>
            </a:r>
            <a:endParaRPr lang="en-US" sz="1400" dirty="0"/>
          </a:p>
        </p:txBody>
      </p:sp>
      <p:sp>
        <p:nvSpPr>
          <p:cNvPr id="5" name="TextBox 4"/>
          <p:cNvSpPr txBox="1"/>
          <p:nvPr/>
        </p:nvSpPr>
        <p:spPr>
          <a:xfrm>
            <a:off x="591862" y="5066544"/>
            <a:ext cx="550259" cy="276999"/>
          </a:xfrm>
          <a:prstGeom prst="rect">
            <a:avLst/>
          </a:prstGeom>
          <a:noFill/>
        </p:spPr>
        <p:txBody>
          <a:bodyPr wrap="square" rtlCol="0">
            <a:spAutoFit/>
          </a:bodyPr>
          <a:lstStyle/>
          <a:p>
            <a:r>
              <a:rPr lang="en-US" sz="1200" dirty="0" smtClean="0"/>
              <a:t>0</a:t>
            </a:r>
            <a:endParaRPr lang="en-US" sz="1200" dirty="0"/>
          </a:p>
        </p:txBody>
      </p:sp>
      <p:sp>
        <p:nvSpPr>
          <p:cNvPr id="41" name="TextBox 40"/>
          <p:cNvSpPr txBox="1"/>
          <p:nvPr/>
        </p:nvSpPr>
        <p:spPr>
          <a:xfrm>
            <a:off x="316729" y="4683938"/>
            <a:ext cx="550259" cy="276999"/>
          </a:xfrm>
          <a:prstGeom prst="rect">
            <a:avLst/>
          </a:prstGeom>
          <a:noFill/>
        </p:spPr>
        <p:txBody>
          <a:bodyPr wrap="square" rtlCol="0">
            <a:spAutoFit/>
          </a:bodyPr>
          <a:lstStyle/>
          <a:p>
            <a:r>
              <a:rPr lang="en-US" sz="1200" dirty="0" smtClean="0"/>
              <a:t>2,000</a:t>
            </a:r>
            <a:endParaRPr lang="en-US" sz="1200" dirty="0"/>
          </a:p>
        </p:txBody>
      </p:sp>
      <p:sp>
        <p:nvSpPr>
          <p:cNvPr id="43" name="TextBox 42"/>
          <p:cNvSpPr txBox="1"/>
          <p:nvPr/>
        </p:nvSpPr>
        <p:spPr>
          <a:xfrm>
            <a:off x="316730" y="4303613"/>
            <a:ext cx="550259" cy="276999"/>
          </a:xfrm>
          <a:prstGeom prst="rect">
            <a:avLst/>
          </a:prstGeom>
          <a:noFill/>
        </p:spPr>
        <p:txBody>
          <a:bodyPr wrap="square" rtlCol="0">
            <a:spAutoFit/>
          </a:bodyPr>
          <a:lstStyle/>
          <a:p>
            <a:r>
              <a:rPr lang="en-US" sz="1200" dirty="0" smtClean="0"/>
              <a:t>4,000</a:t>
            </a:r>
            <a:endParaRPr lang="en-US" sz="1200" dirty="0"/>
          </a:p>
        </p:txBody>
      </p:sp>
      <p:sp>
        <p:nvSpPr>
          <p:cNvPr id="44" name="TextBox 43"/>
          <p:cNvSpPr txBox="1"/>
          <p:nvPr/>
        </p:nvSpPr>
        <p:spPr>
          <a:xfrm>
            <a:off x="316731" y="3923286"/>
            <a:ext cx="550259" cy="276999"/>
          </a:xfrm>
          <a:prstGeom prst="rect">
            <a:avLst/>
          </a:prstGeom>
          <a:noFill/>
        </p:spPr>
        <p:txBody>
          <a:bodyPr wrap="square" rtlCol="0">
            <a:spAutoFit/>
          </a:bodyPr>
          <a:lstStyle/>
          <a:p>
            <a:r>
              <a:rPr lang="en-US" sz="1200" dirty="0" smtClean="0"/>
              <a:t>6,000</a:t>
            </a:r>
            <a:endParaRPr lang="en-US" sz="1200" dirty="0"/>
          </a:p>
        </p:txBody>
      </p:sp>
      <p:sp>
        <p:nvSpPr>
          <p:cNvPr id="45" name="TextBox 44"/>
          <p:cNvSpPr txBox="1"/>
          <p:nvPr/>
        </p:nvSpPr>
        <p:spPr>
          <a:xfrm>
            <a:off x="316732" y="3519022"/>
            <a:ext cx="550259" cy="276999"/>
          </a:xfrm>
          <a:prstGeom prst="rect">
            <a:avLst/>
          </a:prstGeom>
          <a:noFill/>
        </p:spPr>
        <p:txBody>
          <a:bodyPr wrap="square" rtlCol="0">
            <a:spAutoFit/>
          </a:bodyPr>
          <a:lstStyle/>
          <a:p>
            <a:r>
              <a:rPr lang="en-US" sz="1200" dirty="0" smtClean="0"/>
              <a:t>8,000</a:t>
            </a:r>
            <a:endParaRPr lang="en-US" sz="1200" dirty="0"/>
          </a:p>
        </p:txBody>
      </p:sp>
      <p:sp>
        <p:nvSpPr>
          <p:cNvPr id="46" name="TextBox 45"/>
          <p:cNvSpPr txBox="1"/>
          <p:nvPr/>
        </p:nvSpPr>
        <p:spPr>
          <a:xfrm>
            <a:off x="265026" y="3178819"/>
            <a:ext cx="653671" cy="276999"/>
          </a:xfrm>
          <a:prstGeom prst="rect">
            <a:avLst/>
          </a:prstGeom>
          <a:noFill/>
        </p:spPr>
        <p:txBody>
          <a:bodyPr wrap="square" rtlCol="0">
            <a:spAutoFit/>
          </a:bodyPr>
          <a:lstStyle/>
          <a:p>
            <a:r>
              <a:rPr lang="en-US" sz="1200" dirty="0" smtClean="0"/>
              <a:t>10,000</a:t>
            </a:r>
            <a:endParaRPr lang="en-US" sz="1200" dirty="0"/>
          </a:p>
        </p:txBody>
      </p:sp>
      <p:sp>
        <p:nvSpPr>
          <p:cNvPr id="48" name="TextBox 47"/>
          <p:cNvSpPr txBox="1"/>
          <p:nvPr/>
        </p:nvSpPr>
        <p:spPr>
          <a:xfrm>
            <a:off x="255367" y="2804403"/>
            <a:ext cx="672989" cy="276999"/>
          </a:xfrm>
          <a:prstGeom prst="rect">
            <a:avLst/>
          </a:prstGeom>
          <a:noFill/>
        </p:spPr>
        <p:txBody>
          <a:bodyPr wrap="square" rtlCol="0">
            <a:spAutoFit/>
          </a:bodyPr>
          <a:lstStyle/>
          <a:p>
            <a:r>
              <a:rPr lang="en-US" sz="1200" dirty="0" smtClean="0"/>
              <a:t>12,000</a:t>
            </a:r>
            <a:endParaRPr lang="en-US" sz="1200" dirty="0"/>
          </a:p>
        </p:txBody>
      </p:sp>
      <p:sp>
        <p:nvSpPr>
          <p:cNvPr id="49" name="TextBox 48"/>
          <p:cNvSpPr txBox="1"/>
          <p:nvPr/>
        </p:nvSpPr>
        <p:spPr>
          <a:xfrm>
            <a:off x="237361" y="2410379"/>
            <a:ext cx="709003" cy="276999"/>
          </a:xfrm>
          <a:prstGeom prst="rect">
            <a:avLst/>
          </a:prstGeom>
          <a:noFill/>
        </p:spPr>
        <p:txBody>
          <a:bodyPr wrap="square" rtlCol="0">
            <a:spAutoFit/>
          </a:bodyPr>
          <a:lstStyle/>
          <a:p>
            <a:r>
              <a:rPr lang="en-US" sz="1200" dirty="0" smtClean="0"/>
              <a:t>14,000</a:t>
            </a:r>
            <a:endParaRPr lang="en-US" sz="1200" dirty="0"/>
          </a:p>
        </p:txBody>
      </p:sp>
      <p:sp>
        <p:nvSpPr>
          <p:cNvPr id="6" name="TextBox 5"/>
          <p:cNvSpPr txBox="1"/>
          <p:nvPr/>
        </p:nvSpPr>
        <p:spPr>
          <a:xfrm>
            <a:off x="6112886" y="1336396"/>
            <a:ext cx="2824120" cy="923330"/>
          </a:xfrm>
          <a:prstGeom prst="rect">
            <a:avLst/>
          </a:prstGeom>
          <a:solidFill>
            <a:srgbClr val="C00000"/>
          </a:solidFill>
          <a:ln w="285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dirty="0" smtClean="0"/>
              <a:t>Americans conducted nearly 20 billion total core search queries in January!</a:t>
            </a:r>
            <a:endParaRPr lang="en-US" dirty="0"/>
          </a:p>
        </p:txBody>
      </p:sp>
    </p:spTree>
    <p:extLst>
      <p:ext uri="{BB962C8B-B14F-4D97-AF65-F5344CB8AC3E}">
        <p14:creationId xmlns:p14="http://schemas.microsoft.com/office/powerpoint/2010/main" val="3817465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p:cNvCxnSpPr/>
          <p:nvPr/>
        </p:nvCxnSpPr>
        <p:spPr>
          <a:xfrm flipV="1">
            <a:off x="3212538" y="2253646"/>
            <a:ext cx="0" cy="23870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2832212" y="2164279"/>
            <a:ext cx="8092" cy="3280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74638"/>
            <a:ext cx="8229600" cy="575754"/>
          </a:xfrm>
        </p:spPr>
        <p:txBody>
          <a:bodyPr>
            <a:normAutofit/>
          </a:bodyPr>
          <a:lstStyle/>
          <a:p>
            <a:pPr algn="l"/>
            <a:r>
              <a:rPr lang="en-US" dirty="0" smtClean="0"/>
              <a:t>Why SEO?</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457200" y="1332424"/>
            <a:ext cx="6356293" cy="523220"/>
          </a:xfrm>
          <a:prstGeom prst="rect">
            <a:avLst/>
          </a:prstGeom>
          <a:noFill/>
        </p:spPr>
        <p:txBody>
          <a:bodyPr wrap="square" rtlCol="0">
            <a:spAutoFit/>
          </a:bodyPr>
          <a:lstStyle/>
          <a:p>
            <a:r>
              <a:rPr lang="en-US" sz="2800" dirty="0" smtClean="0"/>
              <a:t>Total Search Share for January 2012 (%)</a:t>
            </a:r>
            <a:endParaRPr lang="en-US" sz="2800"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64279"/>
            <a:ext cx="7124560" cy="4037251"/>
          </a:xfrm>
          <a:prstGeom prst="rect">
            <a:avLst/>
          </a:prstGeom>
        </p:spPr>
      </p:pic>
      <p:sp>
        <p:nvSpPr>
          <p:cNvPr id="17" name="TextBox 16"/>
          <p:cNvSpPr txBox="1"/>
          <p:nvPr/>
        </p:nvSpPr>
        <p:spPr>
          <a:xfrm>
            <a:off x="7421537" y="3065431"/>
            <a:ext cx="2643815" cy="369332"/>
          </a:xfrm>
          <a:prstGeom prst="rect">
            <a:avLst/>
          </a:prstGeom>
          <a:noFill/>
        </p:spPr>
        <p:txBody>
          <a:bodyPr wrap="square" rtlCol="0">
            <a:spAutoFit/>
          </a:bodyPr>
          <a:lstStyle/>
          <a:p>
            <a:r>
              <a:rPr lang="en-US" dirty="0" smtClean="0"/>
              <a:t>Google Sites</a:t>
            </a:r>
            <a:endParaRPr lang="en-US" dirty="0"/>
          </a:p>
        </p:txBody>
      </p:sp>
      <p:sp>
        <p:nvSpPr>
          <p:cNvPr id="18" name="TextBox 17"/>
          <p:cNvSpPr txBox="1"/>
          <p:nvPr/>
        </p:nvSpPr>
        <p:spPr>
          <a:xfrm>
            <a:off x="7421536" y="3813128"/>
            <a:ext cx="2643815" cy="369332"/>
          </a:xfrm>
          <a:prstGeom prst="rect">
            <a:avLst/>
          </a:prstGeom>
          <a:noFill/>
        </p:spPr>
        <p:txBody>
          <a:bodyPr wrap="square" rtlCol="0">
            <a:spAutoFit/>
          </a:bodyPr>
          <a:lstStyle/>
          <a:p>
            <a:r>
              <a:rPr lang="en-US" dirty="0" smtClean="0"/>
              <a:t>Microsoft Sites</a:t>
            </a:r>
            <a:endParaRPr lang="en-US" dirty="0"/>
          </a:p>
        </p:txBody>
      </p:sp>
      <p:sp>
        <p:nvSpPr>
          <p:cNvPr id="19" name="TextBox 18"/>
          <p:cNvSpPr txBox="1"/>
          <p:nvPr/>
        </p:nvSpPr>
        <p:spPr>
          <a:xfrm>
            <a:off x="7421537" y="3462204"/>
            <a:ext cx="2643815" cy="369332"/>
          </a:xfrm>
          <a:prstGeom prst="rect">
            <a:avLst/>
          </a:prstGeom>
          <a:noFill/>
        </p:spPr>
        <p:txBody>
          <a:bodyPr wrap="square" rtlCol="0">
            <a:spAutoFit/>
          </a:bodyPr>
          <a:lstStyle/>
          <a:p>
            <a:r>
              <a:rPr lang="en-US" dirty="0" smtClean="0"/>
              <a:t>Yahoo! Sites</a:t>
            </a:r>
            <a:endParaRPr lang="en-US" dirty="0"/>
          </a:p>
        </p:txBody>
      </p:sp>
      <p:sp>
        <p:nvSpPr>
          <p:cNvPr id="20" name="TextBox 19"/>
          <p:cNvSpPr txBox="1"/>
          <p:nvPr/>
        </p:nvSpPr>
        <p:spPr>
          <a:xfrm>
            <a:off x="7421537" y="4185839"/>
            <a:ext cx="2643815" cy="369332"/>
          </a:xfrm>
          <a:prstGeom prst="rect">
            <a:avLst/>
          </a:prstGeom>
          <a:noFill/>
        </p:spPr>
        <p:txBody>
          <a:bodyPr wrap="square" rtlCol="0">
            <a:spAutoFit/>
          </a:bodyPr>
          <a:lstStyle/>
          <a:p>
            <a:r>
              <a:rPr lang="en-US" dirty="0" smtClean="0"/>
              <a:t>Ask Network</a:t>
            </a:r>
            <a:endParaRPr lang="en-US" dirty="0"/>
          </a:p>
        </p:txBody>
      </p:sp>
      <p:sp>
        <p:nvSpPr>
          <p:cNvPr id="21" name="TextBox 20"/>
          <p:cNvSpPr txBox="1"/>
          <p:nvPr/>
        </p:nvSpPr>
        <p:spPr>
          <a:xfrm>
            <a:off x="7421537" y="4561915"/>
            <a:ext cx="2643815" cy="369332"/>
          </a:xfrm>
          <a:prstGeom prst="rect">
            <a:avLst/>
          </a:prstGeom>
          <a:noFill/>
        </p:spPr>
        <p:txBody>
          <a:bodyPr wrap="square" rtlCol="0">
            <a:spAutoFit/>
          </a:bodyPr>
          <a:lstStyle/>
          <a:p>
            <a:r>
              <a:rPr lang="en-US" dirty="0" smtClean="0"/>
              <a:t>AOL, Inc.</a:t>
            </a:r>
            <a:endParaRPr lang="en-US" dirty="0"/>
          </a:p>
        </p:txBody>
      </p:sp>
      <p:sp>
        <p:nvSpPr>
          <p:cNvPr id="22" name="Rectangle 21"/>
          <p:cNvSpPr/>
          <p:nvPr/>
        </p:nvSpPr>
        <p:spPr>
          <a:xfrm>
            <a:off x="7214714" y="3141064"/>
            <a:ext cx="206823" cy="218066"/>
          </a:xfrm>
          <a:prstGeom prst="rect">
            <a:avLst/>
          </a:prstGeom>
          <a:solidFill>
            <a:srgbClr val="4E7FBB"/>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7214714" y="3519429"/>
            <a:ext cx="206823" cy="218066"/>
          </a:xfrm>
          <a:prstGeom prst="rect">
            <a:avLst/>
          </a:prstGeom>
          <a:solidFill>
            <a:srgbClr val="BD4E4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7214714" y="3892140"/>
            <a:ext cx="206823" cy="218066"/>
          </a:xfrm>
          <a:prstGeom prst="rect">
            <a:avLst/>
          </a:prstGeom>
          <a:solidFill>
            <a:srgbClr val="99B95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7214714" y="4261472"/>
            <a:ext cx="206823" cy="218066"/>
          </a:xfrm>
          <a:prstGeom prst="rect">
            <a:avLst/>
          </a:prstGeom>
          <a:solidFill>
            <a:srgbClr val="7E629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214714" y="4637548"/>
            <a:ext cx="206823" cy="218066"/>
          </a:xfrm>
          <a:prstGeom prst="rect">
            <a:avLst/>
          </a:prstGeom>
          <a:solidFill>
            <a:srgbClr val="4AA9C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005558" y="3628462"/>
            <a:ext cx="1132884" cy="523220"/>
          </a:xfrm>
          <a:prstGeom prst="rect">
            <a:avLst/>
          </a:prstGeom>
          <a:noFill/>
        </p:spPr>
        <p:txBody>
          <a:bodyPr wrap="square" rtlCol="0">
            <a:spAutoFit/>
          </a:bodyPr>
          <a:lstStyle/>
          <a:p>
            <a:r>
              <a:rPr lang="en-US" sz="2800" dirty="0" smtClean="0"/>
              <a:t>66.2%</a:t>
            </a:r>
            <a:endParaRPr lang="en-US" sz="2800" dirty="0"/>
          </a:p>
        </p:txBody>
      </p:sp>
      <p:sp>
        <p:nvSpPr>
          <p:cNvPr id="28" name="TextBox 27"/>
          <p:cNvSpPr txBox="1"/>
          <p:nvPr/>
        </p:nvSpPr>
        <p:spPr>
          <a:xfrm>
            <a:off x="987229" y="3443796"/>
            <a:ext cx="841572" cy="369332"/>
          </a:xfrm>
          <a:prstGeom prst="rect">
            <a:avLst/>
          </a:prstGeom>
          <a:noFill/>
        </p:spPr>
        <p:txBody>
          <a:bodyPr wrap="square" rtlCol="0">
            <a:spAutoFit/>
          </a:bodyPr>
          <a:lstStyle/>
          <a:p>
            <a:r>
              <a:rPr lang="en-US" dirty="0" smtClean="0"/>
              <a:t>16.0%</a:t>
            </a:r>
            <a:endParaRPr lang="en-US" dirty="0"/>
          </a:p>
        </p:txBody>
      </p:sp>
      <p:sp>
        <p:nvSpPr>
          <p:cNvPr id="29" name="TextBox 28"/>
          <p:cNvSpPr txBox="1"/>
          <p:nvPr/>
        </p:nvSpPr>
        <p:spPr>
          <a:xfrm>
            <a:off x="1909720" y="2787916"/>
            <a:ext cx="760652" cy="369332"/>
          </a:xfrm>
          <a:prstGeom prst="rect">
            <a:avLst/>
          </a:prstGeom>
          <a:noFill/>
        </p:spPr>
        <p:txBody>
          <a:bodyPr wrap="square" rtlCol="0">
            <a:spAutoFit/>
          </a:bodyPr>
          <a:lstStyle/>
          <a:p>
            <a:r>
              <a:rPr lang="en-US" dirty="0" smtClean="0"/>
              <a:t>13.8%</a:t>
            </a:r>
            <a:endParaRPr lang="en-US" dirty="0"/>
          </a:p>
        </p:txBody>
      </p:sp>
      <p:sp>
        <p:nvSpPr>
          <p:cNvPr id="30" name="TextBox 29"/>
          <p:cNvSpPr txBox="1"/>
          <p:nvPr/>
        </p:nvSpPr>
        <p:spPr>
          <a:xfrm>
            <a:off x="1764064" y="1990641"/>
            <a:ext cx="793019" cy="369332"/>
          </a:xfrm>
          <a:prstGeom prst="rect">
            <a:avLst/>
          </a:prstGeom>
          <a:noFill/>
        </p:spPr>
        <p:txBody>
          <a:bodyPr wrap="square" rtlCol="0">
            <a:spAutoFit/>
          </a:bodyPr>
          <a:lstStyle/>
          <a:p>
            <a:r>
              <a:rPr lang="en-US" dirty="0" smtClean="0"/>
              <a:t>2.6%</a:t>
            </a:r>
            <a:endParaRPr lang="en-US" dirty="0"/>
          </a:p>
        </p:txBody>
      </p:sp>
      <p:sp>
        <p:nvSpPr>
          <p:cNvPr id="31" name="TextBox 30"/>
          <p:cNvSpPr txBox="1"/>
          <p:nvPr/>
        </p:nvSpPr>
        <p:spPr>
          <a:xfrm>
            <a:off x="3406747" y="2068980"/>
            <a:ext cx="825388" cy="369332"/>
          </a:xfrm>
          <a:prstGeom prst="rect">
            <a:avLst/>
          </a:prstGeom>
          <a:noFill/>
        </p:spPr>
        <p:txBody>
          <a:bodyPr wrap="square" rtlCol="0">
            <a:spAutoFit/>
          </a:bodyPr>
          <a:lstStyle/>
          <a:p>
            <a:r>
              <a:rPr lang="en-US" dirty="0" smtClean="0"/>
              <a:t>1.4%</a:t>
            </a:r>
            <a:endParaRPr lang="en-US" dirty="0"/>
          </a:p>
        </p:txBody>
      </p:sp>
      <p:cxnSp>
        <p:nvCxnSpPr>
          <p:cNvPr id="42" name="Straight Connector 41"/>
          <p:cNvCxnSpPr/>
          <p:nvPr/>
        </p:nvCxnSpPr>
        <p:spPr>
          <a:xfrm>
            <a:off x="2362874" y="2164279"/>
            <a:ext cx="47743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endCxn id="31" idx="1"/>
          </p:cNvCxnSpPr>
          <p:nvPr/>
        </p:nvCxnSpPr>
        <p:spPr>
          <a:xfrm>
            <a:off x="3212538" y="2253646"/>
            <a:ext cx="19420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2670372" y="6201530"/>
            <a:ext cx="4751165" cy="307777"/>
          </a:xfrm>
          <a:prstGeom prst="rect">
            <a:avLst/>
          </a:prstGeom>
          <a:noFill/>
        </p:spPr>
        <p:txBody>
          <a:bodyPr wrap="square" rtlCol="0">
            <a:spAutoFit/>
          </a:bodyPr>
          <a:lstStyle/>
          <a:p>
            <a:r>
              <a:rPr lang="en-US" sz="1400" dirty="0" smtClean="0"/>
              <a:t>Data via </a:t>
            </a:r>
            <a:r>
              <a:rPr lang="en-US" sz="1400" dirty="0" err="1" smtClean="0"/>
              <a:t>Comscore</a:t>
            </a:r>
            <a:r>
              <a:rPr lang="en-US" sz="1400" dirty="0" smtClean="0"/>
              <a:t> </a:t>
            </a:r>
            <a:r>
              <a:rPr lang="en-US" sz="1400" dirty="0" err="1" smtClean="0"/>
              <a:t>Qsearch</a:t>
            </a:r>
            <a:r>
              <a:rPr lang="en-US" sz="1400" dirty="0" smtClean="0"/>
              <a:t> </a:t>
            </a:r>
            <a:r>
              <a:rPr lang="en-US" sz="1400" dirty="0" smtClean="0">
                <a:hlinkClick r:id="rId4"/>
              </a:rPr>
              <a:t>http://www.comscore.com</a:t>
            </a:r>
            <a:endParaRPr lang="en-US" sz="1400" dirty="0"/>
          </a:p>
        </p:txBody>
      </p:sp>
    </p:spTree>
    <p:extLst>
      <p:ext uri="{BB962C8B-B14F-4D97-AF65-F5344CB8AC3E}">
        <p14:creationId xmlns:p14="http://schemas.microsoft.com/office/powerpoint/2010/main" val="2021515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5754"/>
          </a:xfrm>
        </p:spPr>
        <p:txBody>
          <a:bodyPr>
            <a:normAutofit/>
          </a:bodyPr>
          <a:lstStyle/>
          <a:p>
            <a:pPr algn="l"/>
            <a:r>
              <a:rPr lang="en-US" dirty="0" smtClean="0"/>
              <a:t>Why SEO?</a:t>
            </a:r>
            <a:endParaRPr lang="en-US" dirty="0"/>
          </a:p>
        </p:txBody>
      </p:sp>
      <p:cxnSp>
        <p:nvCxnSpPr>
          <p:cNvPr id="4" name="Straight Connector 3"/>
          <p:cNvCxnSpPr/>
          <p:nvPr/>
        </p:nvCxnSpPr>
        <p:spPr>
          <a:xfrm flipV="1">
            <a:off x="457200" y="850392"/>
            <a:ext cx="8174736" cy="9144"/>
          </a:xfrm>
          <a:prstGeom prst="line">
            <a:avLst/>
          </a:prstGeom>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457200" y="1332424"/>
            <a:ext cx="6356293" cy="523220"/>
          </a:xfrm>
          <a:prstGeom prst="rect">
            <a:avLst/>
          </a:prstGeom>
          <a:noFill/>
        </p:spPr>
        <p:txBody>
          <a:bodyPr wrap="square" rtlCol="0">
            <a:spAutoFit/>
          </a:bodyPr>
          <a:lstStyle/>
          <a:p>
            <a:r>
              <a:rPr lang="en-US" sz="2800" dirty="0" smtClean="0"/>
              <a:t>Organic Click Through Rate (CTR)</a:t>
            </a:r>
            <a:endParaRPr lang="en-US" sz="2800" dirty="0"/>
          </a:p>
        </p:txBody>
      </p:sp>
      <p:sp>
        <p:nvSpPr>
          <p:cNvPr id="56" name="TextBox 55"/>
          <p:cNvSpPr txBox="1"/>
          <p:nvPr/>
        </p:nvSpPr>
        <p:spPr>
          <a:xfrm>
            <a:off x="2500440" y="6201530"/>
            <a:ext cx="4921098" cy="276999"/>
          </a:xfrm>
          <a:prstGeom prst="rect">
            <a:avLst/>
          </a:prstGeom>
          <a:noFill/>
        </p:spPr>
        <p:txBody>
          <a:bodyPr wrap="square" rtlCol="0">
            <a:spAutoFit/>
          </a:bodyPr>
          <a:lstStyle/>
          <a:p>
            <a:r>
              <a:rPr lang="en-US" sz="1200" dirty="0">
                <a:hlinkClick r:id="rId3"/>
              </a:rPr>
              <a:t>http://insights.chitika.com/2010/the-value-of-google-result-positioning/</a:t>
            </a:r>
            <a:endParaRPr lang="en-US" sz="1200" dirty="0"/>
          </a:p>
        </p:txBody>
      </p: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1749" y="2079653"/>
            <a:ext cx="4568502" cy="2642422"/>
          </a:xfrm>
          <a:prstGeom prst="rect">
            <a:avLst/>
          </a:prstGeom>
        </p:spPr>
      </p:pic>
      <p:sp>
        <p:nvSpPr>
          <p:cNvPr id="35" name="TextBox 34"/>
          <p:cNvSpPr txBox="1"/>
          <p:nvPr/>
        </p:nvSpPr>
        <p:spPr>
          <a:xfrm>
            <a:off x="4544568" y="4690325"/>
            <a:ext cx="181522" cy="230832"/>
          </a:xfrm>
          <a:prstGeom prst="rect">
            <a:avLst/>
          </a:prstGeom>
          <a:noFill/>
        </p:spPr>
        <p:txBody>
          <a:bodyPr wrap="square" rtlCol="0">
            <a:spAutoFit/>
          </a:bodyPr>
          <a:lstStyle/>
          <a:p>
            <a:r>
              <a:rPr lang="en-US" sz="900" dirty="0" smtClean="0"/>
              <a:t>1</a:t>
            </a:r>
            <a:endParaRPr lang="en-US" sz="900" dirty="0"/>
          </a:p>
        </p:txBody>
      </p:sp>
      <p:sp>
        <p:nvSpPr>
          <p:cNvPr id="36" name="TextBox 35"/>
          <p:cNvSpPr txBox="1"/>
          <p:nvPr/>
        </p:nvSpPr>
        <p:spPr>
          <a:xfrm>
            <a:off x="4775354" y="4690325"/>
            <a:ext cx="267037" cy="230832"/>
          </a:xfrm>
          <a:prstGeom prst="rect">
            <a:avLst/>
          </a:prstGeom>
          <a:noFill/>
        </p:spPr>
        <p:txBody>
          <a:bodyPr wrap="square" rtlCol="0">
            <a:spAutoFit/>
          </a:bodyPr>
          <a:lstStyle/>
          <a:p>
            <a:r>
              <a:rPr lang="en-US" sz="900" dirty="0" smtClean="0"/>
              <a:t>2</a:t>
            </a:r>
            <a:endParaRPr lang="en-US" sz="900" dirty="0"/>
          </a:p>
        </p:txBody>
      </p:sp>
      <p:sp>
        <p:nvSpPr>
          <p:cNvPr id="43" name="TextBox 42"/>
          <p:cNvSpPr txBox="1"/>
          <p:nvPr/>
        </p:nvSpPr>
        <p:spPr>
          <a:xfrm>
            <a:off x="4994429" y="4690325"/>
            <a:ext cx="267037" cy="230832"/>
          </a:xfrm>
          <a:prstGeom prst="rect">
            <a:avLst/>
          </a:prstGeom>
          <a:noFill/>
        </p:spPr>
        <p:txBody>
          <a:bodyPr wrap="square" rtlCol="0">
            <a:spAutoFit/>
          </a:bodyPr>
          <a:lstStyle/>
          <a:p>
            <a:r>
              <a:rPr lang="en-US" sz="900" dirty="0" smtClean="0"/>
              <a:t>3</a:t>
            </a:r>
            <a:endParaRPr lang="en-US" sz="900" dirty="0"/>
          </a:p>
        </p:txBody>
      </p:sp>
      <p:sp>
        <p:nvSpPr>
          <p:cNvPr id="44" name="TextBox 43"/>
          <p:cNvSpPr txBox="1"/>
          <p:nvPr/>
        </p:nvSpPr>
        <p:spPr>
          <a:xfrm>
            <a:off x="5220191" y="4691175"/>
            <a:ext cx="267037" cy="230832"/>
          </a:xfrm>
          <a:prstGeom prst="rect">
            <a:avLst/>
          </a:prstGeom>
          <a:noFill/>
        </p:spPr>
        <p:txBody>
          <a:bodyPr wrap="square" rtlCol="0">
            <a:spAutoFit/>
          </a:bodyPr>
          <a:lstStyle/>
          <a:p>
            <a:r>
              <a:rPr lang="en-US" sz="900" dirty="0" smtClean="0"/>
              <a:t>4</a:t>
            </a:r>
            <a:endParaRPr lang="en-US" sz="900" dirty="0"/>
          </a:p>
        </p:txBody>
      </p:sp>
      <p:sp>
        <p:nvSpPr>
          <p:cNvPr id="45" name="TextBox 44"/>
          <p:cNvSpPr txBox="1"/>
          <p:nvPr/>
        </p:nvSpPr>
        <p:spPr>
          <a:xfrm>
            <a:off x="4318154" y="4686525"/>
            <a:ext cx="267037" cy="230832"/>
          </a:xfrm>
          <a:prstGeom prst="rect">
            <a:avLst/>
          </a:prstGeom>
          <a:noFill/>
        </p:spPr>
        <p:txBody>
          <a:bodyPr wrap="square" rtlCol="0">
            <a:spAutoFit/>
          </a:bodyPr>
          <a:lstStyle/>
          <a:p>
            <a:r>
              <a:rPr lang="en-US" sz="900" dirty="0" smtClean="0"/>
              <a:t>0</a:t>
            </a:r>
            <a:endParaRPr lang="en-US" sz="900" dirty="0"/>
          </a:p>
        </p:txBody>
      </p:sp>
      <p:sp>
        <p:nvSpPr>
          <p:cNvPr id="46" name="TextBox 45"/>
          <p:cNvSpPr txBox="1"/>
          <p:nvPr/>
        </p:nvSpPr>
        <p:spPr>
          <a:xfrm>
            <a:off x="5454804" y="4686525"/>
            <a:ext cx="267037" cy="230832"/>
          </a:xfrm>
          <a:prstGeom prst="rect">
            <a:avLst/>
          </a:prstGeom>
          <a:noFill/>
        </p:spPr>
        <p:txBody>
          <a:bodyPr wrap="square" rtlCol="0">
            <a:spAutoFit/>
          </a:bodyPr>
          <a:lstStyle/>
          <a:p>
            <a:r>
              <a:rPr lang="en-US" sz="900" dirty="0" smtClean="0"/>
              <a:t>5</a:t>
            </a:r>
            <a:endParaRPr lang="en-US" sz="900" dirty="0"/>
          </a:p>
        </p:txBody>
      </p:sp>
      <p:sp>
        <p:nvSpPr>
          <p:cNvPr id="48" name="TextBox 47"/>
          <p:cNvSpPr txBox="1"/>
          <p:nvPr/>
        </p:nvSpPr>
        <p:spPr>
          <a:xfrm>
            <a:off x="5689922" y="4685675"/>
            <a:ext cx="267037" cy="230832"/>
          </a:xfrm>
          <a:prstGeom prst="rect">
            <a:avLst/>
          </a:prstGeom>
          <a:noFill/>
        </p:spPr>
        <p:txBody>
          <a:bodyPr wrap="square" rtlCol="0">
            <a:spAutoFit/>
          </a:bodyPr>
          <a:lstStyle/>
          <a:p>
            <a:r>
              <a:rPr lang="en-US" sz="900" dirty="0" smtClean="0"/>
              <a:t>6</a:t>
            </a:r>
            <a:endParaRPr lang="en-US" sz="900" dirty="0"/>
          </a:p>
        </p:txBody>
      </p:sp>
      <p:sp>
        <p:nvSpPr>
          <p:cNvPr id="49" name="TextBox 48"/>
          <p:cNvSpPr txBox="1"/>
          <p:nvPr/>
        </p:nvSpPr>
        <p:spPr>
          <a:xfrm>
            <a:off x="5915179" y="4686750"/>
            <a:ext cx="267037" cy="230832"/>
          </a:xfrm>
          <a:prstGeom prst="rect">
            <a:avLst/>
          </a:prstGeom>
          <a:noFill/>
        </p:spPr>
        <p:txBody>
          <a:bodyPr wrap="square" rtlCol="0">
            <a:spAutoFit/>
          </a:bodyPr>
          <a:lstStyle/>
          <a:p>
            <a:r>
              <a:rPr lang="en-US" sz="900" dirty="0" smtClean="0"/>
              <a:t>7</a:t>
            </a:r>
            <a:endParaRPr lang="en-US" sz="900" dirty="0"/>
          </a:p>
        </p:txBody>
      </p:sp>
      <p:sp>
        <p:nvSpPr>
          <p:cNvPr id="50" name="TextBox 49"/>
          <p:cNvSpPr txBox="1"/>
          <p:nvPr/>
        </p:nvSpPr>
        <p:spPr>
          <a:xfrm>
            <a:off x="6143779" y="4685675"/>
            <a:ext cx="267037" cy="230832"/>
          </a:xfrm>
          <a:prstGeom prst="rect">
            <a:avLst/>
          </a:prstGeom>
          <a:noFill/>
        </p:spPr>
        <p:txBody>
          <a:bodyPr wrap="square" rtlCol="0">
            <a:spAutoFit/>
          </a:bodyPr>
          <a:lstStyle/>
          <a:p>
            <a:r>
              <a:rPr lang="en-US" sz="900" dirty="0" smtClean="0"/>
              <a:t>8</a:t>
            </a:r>
            <a:endParaRPr lang="en-US" sz="900" dirty="0"/>
          </a:p>
        </p:txBody>
      </p:sp>
      <p:sp>
        <p:nvSpPr>
          <p:cNvPr id="51" name="TextBox 50"/>
          <p:cNvSpPr txBox="1"/>
          <p:nvPr/>
        </p:nvSpPr>
        <p:spPr>
          <a:xfrm>
            <a:off x="6366029" y="4685675"/>
            <a:ext cx="267037" cy="230832"/>
          </a:xfrm>
          <a:prstGeom prst="rect">
            <a:avLst/>
          </a:prstGeom>
          <a:noFill/>
        </p:spPr>
        <p:txBody>
          <a:bodyPr wrap="square" rtlCol="0">
            <a:spAutoFit/>
          </a:bodyPr>
          <a:lstStyle/>
          <a:p>
            <a:r>
              <a:rPr lang="en-US" sz="900" dirty="0" smtClean="0"/>
              <a:t>9</a:t>
            </a:r>
            <a:endParaRPr lang="en-US" sz="900" dirty="0"/>
          </a:p>
        </p:txBody>
      </p:sp>
      <p:sp>
        <p:nvSpPr>
          <p:cNvPr id="52" name="TextBox 51"/>
          <p:cNvSpPr txBox="1"/>
          <p:nvPr/>
        </p:nvSpPr>
        <p:spPr>
          <a:xfrm>
            <a:off x="6564544" y="4685675"/>
            <a:ext cx="333712" cy="230832"/>
          </a:xfrm>
          <a:prstGeom prst="rect">
            <a:avLst/>
          </a:prstGeom>
          <a:noFill/>
        </p:spPr>
        <p:txBody>
          <a:bodyPr wrap="square" rtlCol="0">
            <a:spAutoFit/>
          </a:bodyPr>
          <a:lstStyle/>
          <a:p>
            <a:r>
              <a:rPr lang="en-US" sz="900" dirty="0" smtClean="0"/>
              <a:t>10</a:t>
            </a:r>
            <a:endParaRPr lang="en-US" sz="900" dirty="0"/>
          </a:p>
        </p:txBody>
      </p:sp>
      <p:sp>
        <p:nvSpPr>
          <p:cNvPr id="54" name="TextBox 53"/>
          <p:cNvSpPr txBox="1"/>
          <p:nvPr/>
        </p:nvSpPr>
        <p:spPr>
          <a:xfrm>
            <a:off x="6784918" y="4685675"/>
            <a:ext cx="333712" cy="230832"/>
          </a:xfrm>
          <a:prstGeom prst="rect">
            <a:avLst/>
          </a:prstGeom>
          <a:noFill/>
        </p:spPr>
        <p:txBody>
          <a:bodyPr wrap="square" rtlCol="0">
            <a:spAutoFit/>
          </a:bodyPr>
          <a:lstStyle/>
          <a:p>
            <a:r>
              <a:rPr lang="en-US" sz="900" dirty="0" smtClean="0"/>
              <a:t>11</a:t>
            </a:r>
            <a:endParaRPr lang="en-US" sz="900" dirty="0"/>
          </a:p>
        </p:txBody>
      </p:sp>
      <p:sp>
        <p:nvSpPr>
          <p:cNvPr id="55" name="TextBox 54"/>
          <p:cNvSpPr txBox="1"/>
          <p:nvPr/>
        </p:nvSpPr>
        <p:spPr>
          <a:xfrm>
            <a:off x="7013729" y="4685675"/>
            <a:ext cx="303852" cy="230832"/>
          </a:xfrm>
          <a:prstGeom prst="rect">
            <a:avLst/>
          </a:prstGeom>
          <a:noFill/>
        </p:spPr>
        <p:txBody>
          <a:bodyPr wrap="square" rtlCol="0">
            <a:spAutoFit/>
          </a:bodyPr>
          <a:lstStyle/>
          <a:p>
            <a:r>
              <a:rPr lang="en-US" sz="900" dirty="0" smtClean="0"/>
              <a:t>12</a:t>
            </a:r>
            <a:endParaRPr lang="en-US" sz="900" dirty="0"/>
          </a:p>
        </p:txBody>
      </p:sp>
      <p:sp>
        <p:nvSpPr>
          <p:cNvPr id="57" name="TextBox 56"/>
          <p:cNvSpPr txBox="1"/>
          <p:nvPr/>
        </p:nvSpPr>
        <p:spPr>
          <a:xfrm>
            <a:off x="7244710" y="4691175"/>
            <a:ext cx="303852" cy="230832"/>
          </a:xfrm>
          <a:prstGeom prst="rect">
            <a:avLst/>
          </a:prstGeom>
          <a:noFill/>
        </p:spPr>
        <p:txBody>
          <a:bodyPr wrap="square" rtlCol="0">
            <a:spAutoFit/>
          </a:bodyPr>
          <a:lstStyle/>
          <a:p>
            <a:r>
              <a:rPr lang="en-US" sz="900" dirty="0" smtClean="0"/>
              <a:t>13</a:t>
            </a:r>
            <a:endParaRPr lang="en-US" sz="900" dirty="0"/>
          </a:p>
        </p:txBody>
      </p:sp>
      <p:sp>
        <p:nvSpPr>
          <p:cNvPr id="58" name="TextBox 57"/>
          <p:cNvSpPr txBox="1"/>
          <p:nvPr/>
        </p:nvSpPr>
        <p:spPr>
          <a:xfrm>
            <a:off x="7471544" y="4691175"/>
            <a:ext cx="303852" cy="230832"/>
          </a:xfrm>
          <a:prstGeom prst="rect">
            <a:avLst/>
          </a:prstGeom>
          <a:noFill/>
        </p:spPr>
        <p:txBody>
          <a:bodyPr wrap="square" rtlCol="0">
            <a:spAutoFit/>
          </a:bodyPr>
          <a:lstStyle/>
          <a:p>
            <a:r>
              <a:rPr lang="en-US" sz="900" dirty="0" smtClean="0"/>
              <a:t>14</a:t>
            </a:r>
            <a:endParaRPr lang="en-US" sz="900" dirty="0"/>
          </a:p>
        </p:txBody>
      </p:sp>
      <p:sp>
        <p:nvSpPr>
          <p:cNvPr id="59" name="TextBox 58"/>
          <p:cNvSpPr txBox="1"/>
          <p:nvPr/>
        </p:nvSpPr>
        <p:spPr>
          <a:xfrm>
            <a:off x="7699529" y="4685675"/>
            <a:ext cx="303852" cy="230832"/>
          </a:xfrm>
          <a:prstGeom prst="rect">
            <a:avLst/>
          </a:prstGeom>
          <a:noFill/>
        </p:spPr>
        <p:txBody>
          <a:bodyPr wrap="square" rtlCol="0">
            <a:spAutoFit/>
          </a:bodyPr>
          <a:lstStyle/>
          <a:p>
            <a:r>
              <a:rPr lang="en-US" sz="900" dirty="0" smtClean="0"/>
              <a:t>15</a:t>
            </a:r>
            <a:endParaRPr lang="en-US" sz="900" dirty="0"/>
          </a:p>
        </p:txBody>
      </p:sp>
      <p:sp>
        <p:nvSpPr>
          <p:cNvPr id="60" name="TextBox 59"/>
          <p:cNvSpPr txBox="1"/>
          <p:nvPr/>
        </p:nvSpPr>
        <p:spPr>
          <a:xfrm>
            <a:off x="7916223" y="4685675"/>
            <a:ext cx="303852" cy="230832"/>
          </a:xfrm>
          <a:prstGeom prst="rect">
            <a:avLst/>
          </a:prstGeom>
          <a:noFill/>
        </p:spPr>
        <p:txBody>
          <a:bodyPr wrap="square" rtlCol="0">
            <a:spAutoFit/>
          </a:bodyPr>
          <a:lstStyle/>
          <a:p>
            <a:r>
              <a:rPr lang="en-US" sz="900" dirty="0" smtClean="0"/>
              <a:t>16</a:t>
            </a:r>
            <a:endParaRPr lang="en-US" sz="900" dirty="0"/>
          </a:p>
        </p:txBody>
      </p:sp>
      <p:sp>
        <p:nvSpPr>
          <p:cNvPr id="61" name="TextBox 60"/>
          <p:cNvSpPr txBox="1"/>
          <p:nvPr/>
        </p:nvSpPr>
        <p:spPr>
          <a:xfrm>
            <a:off x="8163873" y="4685675"/>
            <a:ext cx="303852" cy="230832"/>
          </a:xfrm>
          <a:prstGeom prst="rect">
            <a:avLst/>
          </a:prstGeom>
          <a:noFill/>
        </p:spPr>
        <p:txBody>
          <a:bodyPr wrap="square" rtlCol="0">
            <a:spAutoFit/>
          </a:bodyPr>
          <a:lstStyle/>
          <a:p>
            <a:r>
              <a:rPr lang="en-US" sz="900" dirty="0" smtClean="0"/>
              <a:t>17</a:t>
            </a:r>
            <a:endParaRPr lang="en-US" sz="900" dirty="0"/>
          </a:p>
        </p:txBody>
      </p:sp>
      <p:sp>
        <p:nvSpPr>
          <p:cNvPr id="62" name="TextBox 61"/>
          <p:cNvSpPr txBox="1"/>
          <p:nvPr/>
        </p:nvSpPr>
        <p:spPr>
          <a:xfrm>
            <a:off x="8382948" y="4684860"/>
            <a:ext cx="303852" cy="230832"/>
          </a:xfrm>
          <a:prstGeom prst="rect">
            <a:avLst/>
          </a:prstGeom>
          <a:noFill/>
        </p:spPr>
        <p:txBody>
          <a:bodyPr wrap="square" rtlCol="0">
            <a:spAutoFit/>
          </a:bodyPr>
          <a:lstStyle/>
          <a:p>
            <a:r>
              <a:rPr lang="en-US" sz="900" dirty="0" smtClean="0"/>
              <a:t>18</a:t>
            </a:r>
            <a:endParaRPr lang="en-US" sz="900" dirty="0"/>
          </a:p>
        </p:txBody>
      </p:sp>
      <p:sp>
        <p:nvSpPr>
          <p:cNvPr id="63" name="TextBox 62"/>
          <p:cNvSpPr txBox="1"/>
          <p:nvPr/>
        </p:nvSpPr>
        <p:spPr>
          <a:xfrm>
            <a:off x="8611548" y="4684860"/>
            <a:ext cx="303852" cy="230832"/>
          </a:xfrm>
          <a:prstGeom prst="rect">
            <a:avLst/>
          </a:prstGeom>
          <a:noFill/>
        </p:spPr>
        <p:txBody>
          <a:bodyPr wrap="square" rtlCol="0">
            <a:spAutoFit/>
          </a:bodyPr>
          <a:lstStyle/>
          <a:p>
            <a:r>
              <a:rPr lang="en-US" sz="900" dirty="0" smtClean="0"/>
              <a:t>19</a:t>
            </a:r>
            <a:endParaRPr lang="en-US" sz="900" dirty="0"/>
          </a:p>
        </p:txBody>
      </p:sp>
      <p:sp>
        <p:nvSpPr>
          <p:cNvPr id="64" name="TextBox 63"/>
          <p:cNvSpPr txBox="1"/>
          <p:nvPr/>
        </p:nvSpPr>
        <p:spPr>
          <a:xfrm>
            <a:off x="8838325" y="4684045"/>
            <a:ext cx="303852" cy="230832"/>
          </a:xfrm>
          <a:prstGeom prst="rect">
            <a:avLst/>
          </a:prstGeom>
          <a:noFill/>
        </p:spPr>
        <p:txBody>
          <a:bodyPr wrap="square" rtlCol="0">
            <a:spAutoFit/>
          </a:bodyPr>
          <a:lstStyle/>
          <a:p>
            <a:r>
              <a:rPr lang="en-US" sz="900" dirty="0" smtClean="0"/>
              <a:t>20</a:t>
            </a:r>
            <a:endParaRPr lang="en-US" sz="900" dirty="0"/>
          </a:p>
        </p:txBody>
      </p:sp>
      <p:sp>
        <p:nvSpPr>
          <p:cNvPr id="65" name="TextBox 64"/>
          <p:cNvSpPr txBox="1"/>
          <p:nvPr/>
        </p:nvSpPr>
        <p:spPr>
          <a:xfrm>
            <a:off x="4156815" y="4251423"/>
            <a:ext cx="428376" cy="230832"/>
          </a:xfrm>
          <a:prstGeom prst="rect">
            <a:avLst/>
          </a:prstGeom>
          <a:noFill/>
        </p:spPr>
        <p:txBody>
          <a:bodyPr wrap="square" rtlCol="0">
            <a:spAutoFit/>
          </a:bodyPr>
          <a:lstStyle/>
          <a:p>
            <a:r>
              <a:rPr lang="en-US" sz="900" dirty="0" smtClean="0"/>
              <a:t>5%</a:t>
            </a:r>
            <a:endParaRPr lang="en-US" sz="900" dirty="0"/>
          </a:p>
        </p:txBody>
      </p:sp>
      <p:sp>
        <p:nvSpPr>
          <p:cNvPr id="66" name="TextBox 65"/>
          <p:cNvSpPr txBox="1"/>
          <p:nvPr/>
        </p:nvSpPr>
        <p:spPr>
          <a:xfrm>
            <a:off x="4103966" y="3930147"/>
            <a:ext cx="428376" cy="230832"/>
          </a:xfrm>
          <a:prstGeom prst="rect">
            <a:avLst/>
          </a:prstGeom>
          <a:noFill/>
        </p:spPr>
        <p:txBody>
          <a:bodyPr wrap="square" rtlCol="0">
            <a:spAutoFit/>
          </a:bodyPr>
          <a:lstStyle/>
          <a:p>
            <a:r>
              <a:rPr lang="en-US" sz="900" dirty="0" smtClean="0"/>
              <a:t>10%</a:t>
            </a:r>
            <a:endParaRPr lang="en-US" sz="900" dirty="0"/>
          </a:p>
        </p:txBody>
      </p:sp>
      <p:sp>
        <p:nvSpPr>
          <p:cNvPr id="67" name="TextBox 66"/>
          <p:cNvSpPr txBox="1"/>
          <p:nvPr/>
        </p:nvSpPr>
        <p:spPr>
          <a:xfrm>
            <a:off x="4103966" y="3602777"/>
            <a:ext cx="428376" cy="230832"/>
          </a:xfrm>
          <a:prstGeom prst="rect">
            <a:avLst/>
          </a:prstGeom>
          <a:noFill/>
        </p:spPr>
        <p:txBody>
          <a:bodyPr wrap="square" rtlCol="0">
            <a:spAutoFit/>
          </a:bodyPr>
          <a:lstStyle/>
          <a:p>
            <a:r>
              <a:rPr lang="en-US" sz="900" dirty="0" smtClean="0"/>
              <a:t>15%</a:t>
            </a:r>
            <a:endParaRPr lang="en-US" sz="900" dirty="0"/>
          </a:p>
        </p:txBody>
      </p:sp>
      <p:sp>
        <p:nvSpPr>
          <p:cNvPr id="68" name="TextBox 67"/>
          <p:cNvSpPr txBox="1"/>
          <p:nvPr/>
        </p:nvSpPr>
        <p:spPr>
          <a:xfrm>
            <a:off x="4103966" y="3285448"/>
            <a:ext cx="428376" cy="230832"/>
          </a:xfrm>
          <a:prstGeom prst="rect">
            <a:avLst/>
          </a:prstGeom>
          <a:noFill/>
        </p:spPr>
        <p:txBody>
          <a:bodyPr wrap="square" rtlCol="0">
            <a:spAutoFit/>
          </a:bodyPr>
          <a:lstStyle/>
          <a:p>
            <a:r>
              <a:rPr lang="en-US" sz="900" dirty="0" smtClean="0"/>
              <a:t>20%</a:t>
            </a:r>
            <a:endParaRPr lang="en-US" sz="900" dirty="0"/>
          </a:p>
        </p:txBody>
      </p:sp>
      <p:sp>
        <p:nvSpPr>
          <p:cNvPr id="69" name="TextBox 68"/>
          <p:cNvSpPr txBox="1"/>
          <p:nvPr/>
        </p:nvSpPr>
        <p:spPr>
          <a:xfrm>
            <a:off x="4103966" y="2624717"/>
            <a:ext cx="428376" cy="230832"/>
          </a:xfrm>
          <a:prstGeom prst="rect">
            <a:avLst/>
          </a:prstGeom>
          <a:noFill/>
        </p:spPr>
        <p:txBody>
          <a:bodyPr wrap="square" rtlCol="0">
            <a:spAutoFit/>
          </a:bodyPr>
          <a:lstStyle/>
          <a:p>
            <a:r>
              <a:rPr lang="en-US" sz="900" dirty="0" smtClean="0"/>
              <a:t>30%</a:t>
            </a:r>
            <a:endParaRPr lang="en-US" sz="900" dirty="0"/>
          </a:p>
        </p:txBody>
      </p:sp>
      <p:sp>
        <p:nvSpPr>
          <p:cNvPr id="70" name="TextBox 69"/>
          <p:cNvSpPr txBox="1"/>
          <p:nvPr/>
        </p:nvSpPr>
        <p:spPr>
          <a:xfrm>
            <a:off x="4103966" y="2952353"/>
            <a:ext cx="428376" cy="230832"/>
          </a:xfrm>
          <a:prstGeom prst="rect">
            <a:avLst/>
          </a:prstGeom>
          <a:noFill/>
        </p:spPr>
        <p:txBody>
          <a:bodyPr wrap="square" rtlCol="0">
            <a:spAutoFit/>
          </a:bodyPr>
          <a:lstStyle/>
          <a:p>
            <a:r>
              <a:rPr lang="en-US" sz="900" dirty="0" smtClean="0"/>
              <a:t>25%</a:t>
            </a:r>
            <a:endParaRPr lang="en-US" sz="900" dirty="0"/>
          </a:p>
        </p:txBody>
      </p:sp>
      <p:sp>
        <p:nvSpPr>
          <p:cNvPr id="71" name="TextBox 70"/>
          <p:cNvSpPr txBox="1"/>
          <p:nvPr/>
        </p:nvSpPr>
        <p:spPr>
          <a:xfrm>
            <a:off x="4103966" y="2294104"/>
            <a:ext cx="428376" cy="230832"/>
          </a:xfrm>
          <a:prstGeom prst="rect">
            <a:avLst/>
          </a:prstGeom>
          <a:noFill/>
        </p:spPr>
        <p:txBody>
          <a:bodyPr wrap="square" rtlCol="0">
            <a:spAutoFit/>
          </a:bodyPr>
          <a:lstStyle/>
          <a:p>
            <a:r>
              <a:rPr lang="en-US" sz="900" dirty="0" smtClean="0"/>
              <a:t>35%</a:t>
            </a:r>
            <a:endParaRPr lang="en-US" sz="900" dirty="0"/>
          </a:p>
        </p:txBody>
      </p:sp>
      <p:sp>
        <p:nvSpPr>
          <p:cNvPr id="72" name="TextBox 71"/>
          <p:cNvSpPr txBox="1"/>
          <p:nvPr/>
        </p:nvSpPr>
        <p:spPr>
          <a:xfrm>
            <a:off x="4108597" y="1988065"/>
            <a:ext cx="428376" cy="230832"/>
          </a:xfrm>
          <a:prstGeom prst="rect">
            <a:avLst/>
          </a:prstGeom>
          <a:noFill/>
        </p:spPr>
        <p:txBody>
          <a:bodyPr wrap="square" rtlCol="0">
            <a:spAutoFit/>
          </a:bodyPr>
          <a:lstStyle/>
          <a:p>
            <a:r>
              <a:rPr lang="en-US" sz="900" dirty="0" smtClean="0"/>
              <a:t>40%</a:t>
            </a:r>
            <a:endParaRPr lang="en-US" sz="900" dirty="0"/>
          </a:p>
        </p:txBody>
      </p:sp>
      <p:graphicFrame>
        <p:nvGraphicFramePr>
          <p:cNvPr id="39" name="Table 38"/>
          <p:cNvGraphicFramePr>
            <a:graphicFrameLocks noGrp="1"/>
          </p:cNvGraphicFramePr>
          <p:nvPr>
            <p:extLst>
              <p:ext uri="{D42A27DB-BD31-4B8C-83A1-F6EECF244321}">
                <p14:modId xmlns:p14="http://schemas.microsoft.com/office/powerpoint/2010/main" val="4045666535"/>
              </p:ext>
            </p:extLst>
          </p:nvPr>
        </p:nvGraphicFramePr>
        <p:xfrm>
          <a:off x="457200" y="1878137"/>
          <a:ext cx="3456264" cy="3698871"/>
        </p:xfrm>
        <a:graphic>
          <a:graphicData uri="http://schemas.openxmlformats.org/drawingml/2006/table">
            <a:tbl>
              <a:tblPr firstRow="1" bandRow="1">
                <a:tableStyleId>{5C22544A-7EE6-4342-B048-85BDC9FD1C3A}</a:tableStyleId>
              </a:tblPr>
              <a:tblGrid>
                <a:gridCol w="1152088"/>
                <a:gridCol w="1152088"/>
                <a:gridCol w="1152088"/>
              </a:tblGrid>
              <a:tr h="336261">
                <a:tc>
                  <a:txBody>
                    <a:bodyPr/>
                    <a:lstStyle/>
                    <a:p>
                      <a:r>
                        <a:rPr lang="en-US" sz="1100" dirty="0" smtClean="0"/>
                        <a:t>Google Result</a:t>
                      </a:r>
                      <a:endParaRPr lang="en-US" sz="1100" dirty="0"/>
                    </a:p>
                  </a:txBody>
                  <a:tcPr/>
                </a:tc>
                <a:tc>
                  <a:txBody>
                    <a:bodyPr/>
                    <a:lstStyle/>
                    <a:p>
                      <a:r>
                        <a:rPr lang="en-US" sz="1200" dirty="0" smtClean="0"/>
                        <a:t>Impressions</a:t>
                      </a:r>
                      <a:endParaRPr lang="en-US" sz="1200" dirty="0"/>
                    </a:p>
                  </a:txBody>
                  <a:tcPr/>
                </a:tc>
                <a:tc>
                  <a:txBody>
                    <a:bodyPr/>
                    <a:lstStyle/>
                    <a:p>
                      <a:r>
                        <a:rPr lang="en-US" sz="1200" dirty="0" smtClean="0"/>
                        <a:t>Percentage</a:t>
                      </a:r>
                      <a:endParaRPr lang="en-US" sz="1200" dirty="0"/>
                    </a:p>
                  </a:txBody>
                  <a:tcPr/>
                </a:tc>
              </a:tr>
              <a:tr h="336261">
                <a:tc>
                  <a:txBody>
                    <a:bodyPr/>
                    <a:lstStyle/>
                    <a:p>
                      <a:pPr algn="r"/>
                      <a:r>
                        <a:rPr lang="en-US" sz="1200" dirty="0" smtClean="0"/>
                        <a:t>1</a:t>
                      </a:r>
                      <a:endParaRPr lang="en-US" sz="1200" dirty="0"/>
                    </a:p>
                  </a:txBody>
                  <a:tcPr/>
                </a:tc>
                <a:tc>
                  <a:txBody>
                    <a:bodyPr/>
                    <a:lstStyle/>
                    <a:p>
                      <a:pPr algn="r"/>
                      <a:r>
                        <a:rPr lang="en-US" sz="1200" dirty="0" smtClean="0"/>
                        <a:t>2,834,806</a:t>
                      </a:r>
                      <a:endParaRPr lang="en-US" sz="1200" dirty="0"/>
                    </a:p>
                  </a:txBody>
                  <a:tcPr/>
                </a:tc>
                <a:tc>
                  <a:txBody>
                    <a:bodyPr/>
                    <a:lstStyle/>
                    <a:p>
                      <a:pPr algn="r"/>
                      <a:r>
                        <a:rPr lang="en-US" sz="1200" dirty="0" smtClean="0"/>
                        <a:t>34.35%</a:t>
                      </a:r>
                      <a:endParaRPr lang="en-US" sz="1200" dirty="0"/>
                    </a:p>
                  </a:txBody>
                  <a:tcPr/>
                </a:tc>
              </a:tr>
              <a:tr h="336261">
                <a:tc>
                  <a:txBody>
                    <a:bodyPr/>
                    <a:lstStyle/>
                    <a:p>
                      <a:pPr algn="r"/>
                      <a:r>
                        <a:rPr lang="en-US" sz="1200" dirty="0" smtClean="0"/>
                        <a:t>2</a:t>
                      </a:r>
                      <a:endParaRPr lang="en-US" sz="1200" dirty="0"/>
                    </a:p>
                  </a:txBody>
                  <a:tcPr/>
                </a:tc>
                <a:tc>
                  <a:txBody>
                    <a:bodyPr/>
                    <a:lstStyle/>
                    <a:p>
                      <a:pPr algn="r"/>
                      <a:r>
                        <a:rPr lang="en-US" sz="1200" dirty="0" smtClean="0"/>
                        <a:t>1,399,502</a:t>
                      </a:r>
                      <a:endParaRPr lang="en-US" sz="1200" dirty="0"/>
                    </a:p>
                  </a:txBody>
                  <a:tcPr/>
                </a:tc>
                <a:tc>
                  <a:txBody>
                    <a:bodyPr/>
                    <a:lstStyle/>
                    <a:p>
                      <a:pPr algn="r"/>
                      <a:r>
                        <a:rPr lang="en-US" sz="1200" dirty="0" smtClean="0"/>
                        <a:t>16.96%</a:t>
                      </a:r>
                      <a:endParaRPr lang="en-US" sz="1200" dirty="0"/>
                    </a:p>
                  </a:txBody>
                  <a:tcPr/>
                </a:tc>
              </a:tr>
              <a:tr h="336261">
                <a:tc>
                  <a:txBody>
                    <a:bodyPr/>
                    <a:lstStyle/>
                    <a:p>
                      <a:pPr algn="r"/>
                      <a:r>
                        <a:rPr lang="en-US" sz="1200" dirty="0" smtClean="0"/>
                        <a:t>3</a:t>
                      </a:r>
                      <a:endParaRPr lang="en-US" sz="1200" dirty="0"/>
                    </a:p>
                  </a:txBody>
                  <a:tcPr/>
                </a:tc>
                <a:tc>
                  <a:txBody>
                    <a:bodyPr/>
                    <a:lstStyle/>
                    <a:p>
                      <a:pPr algn="r"/>
                      <a:r>
                        <a:rPr lang="en-US" sz="1200" dirty="0" smtClean="0"/>
                        <a:t>942,706</a:t>
                      </a:r>
                      <a:endParaRPr lang="en-US" sz="1200" dirty="0"/>
                    </a:p>
                  </a:txBody>
                  <a:tcPr/>
                </a:tc>
                <a:tc>
                  <a:txBody>
                    <a:bodyPr/>
                    <a:lstStyle/>
                    <a:p>
                      <a:pPr algn="r"/>
                      <a:r>
                        <a:rPr lang="en-US" sz="1200" dirty="0" smtClean="0"/>
                        <a:t>11.42%</a:t>
                      </a:r>
                      <a:endParaRPr lang="en-US" sz="1200" dirty="0"/>
                    </a:p>
                  </a:txBody>
                  <a:tcPr/>
                </a:tc>
              </a:tr>
              <a:tr h="336261">
                <a:tc>
                  <a:txBody>
                    <a:bodyPr/>
                    <a:lstStyle/>
                    <a:p>
                      <a:pPr algn="r"/>
                      <a:r>
                        <a:rPr lang="en-US" sz="1200" dirty="0" smtClean="0"/>
                        <a:t>4</a:t>
                      </a:r>
                      <a:endParaRPr lang="en-US" sz="1200" dirty="0"/>
                    </a:p>
                  </a:txBody>
                  <a:tcPr/>
                </a:tc>
                <a:tc>
                  <a:txBody>
                    <a:bodyPr/>
                    <a:lstStyle/>
                    <a:p>
                      <a:pPr algn="r"/>
                      <a:r>
                        <a:rPr lang="en-US" sz="1200" dirty="0" smtClean="0"/>
                        <a:t>638,106</a:t>
                      </a:r>
                      <a:endParaRPr lang="en-US" sz="1200" dirty="0"/>
                    </a:p>
                  </a:txBody>
                  <a:tcPr/>
                </a:tc>
                <a:tc>
                  <a:txBody>
                    <a:bodyPr/>
                    <a:lstStyle/>
                    <a:p>
                      <a:pPr algn="r"/>
                      <a:r>
                        <a:rPr lang="en-US" sz="1200" dirty="0" smtClean="0"/>
                        <a:t>7.73%</a:t>
                      </a:r>
                      <a:endParaRPr lang="en-US" sz="1200" dirty="0"/>
                    </a:p>
                  </a:txBody>
                  <a:tcPr/>
                </a:tc>
              </a:tr>
              <a:tr h="336261">
                <a:tc>
                  <a:txBody>
                    <a:bodyPr/>
                    <a:lstStyle/>
                    <a:p>
                      <a:pPr algn="r"/>
                      <a:r>
                        <a:rPr lang="en-US" sz="1200" dirty="0" smtClean="0"/>
                        <a:t>5</a:t>
                      </a:r>
                      <a:endParaRPr lang="en-US" sz="1200" dirty="0"/>
                    </a:p>
                  </a:txBody>
                  <a:tcPr/>
                </a:tc>
                <a:tc>
                  <a:txBody>
                    <a:bodyPr/>
                    <a:lstStyle/>
                    <a:p>
                      <a:pPr algn="r"/>
                      <a:r>
                        <a:rPr lang="en-US" sz="1200" dirty="0" smtClean="0"/>
                        <a:t>510,721</a:t>
                      </a:r>
                      <a:endParaRPr lang="en-US" sz="1200" dirty="0"/>
                    </a:p>
                  </a:txBody>
                  <a:tcPr/>
                </a:tc>
                <a:tc>
                  <a:txBody>
                    <a:bodyPr/>
                    <a:lstStyle/>
                    <a:p>
                      <a:pPr algn="r"/>
                      <a:r>
                        <a:rPr lang="en-US" sz="1200" dirty="0" smtClean="0"/>
                        <a:t>6.19%</a:t>
                      </a:r>
                      <a:endParaRPr lang="en-US" sz="1200" dirty="0"/>
                    </a:p>
                  </a:txBody>
                  <a:tcPr/>
                </a:tc>
              </a:tr>
              <a:tr h="336261">
                <a:tc>
                  <a:txBody>
                    <a:bodyPr/>
                    <a:lstStyle/>
                    <a:p>
                      <a:pPr algn="r"/>
                      <a:r>
                        <a:rPr lang="en-US" sz="1200" dirty="0" smtClean="0"/>
                        <a:t>6</a:t>
                      </a:r>
                      <a:endParaRPr lang="en-US" sz="1200" dirty="0"/>
                    </a:p>
                  </a:txBody>
                  <a:tcPr/>
                </a:tc>
                <a:tc>
                  <a:txBody>
                    <a:bodyPr/>
                    <a:lstStyle/>
                    <a:p>
                      <a:pPr algn="r"/>
                      <a:r>
                        <a:rPr lang="en-US" sz="1200" dirty="0" smtClean="0"/>
                        <a:t>416,887</a:t>
                      </a:r>
                      <a:endParaRPr lang="en-US" sz="1200" dirty="0"/>
                    </a:p>
                  </a:txBody>
                  <a:tcPr/>
                </a:tc>
                <a:tc>
                  <a:txBody>
                    <a:bodyPr/>
                    <a:lstStyle/>
                    <a:p>
                      <a:pPr algn="r"/>
                      <a:r>
                        <a:rPr lang="en-US" sz="1200" dirty="0" smtClean="0"/>
                        <a:t>5.05%</a:t>
                      </a:r>
                      <a:endParaRPr lang="en-US" sz="1200" dirty="0"/>
                    </a:p>
                  </a:txBody>
                  <a:tcPr/>
                </a:tc>
              </a:tr>
              <a:tr h="336261">
                <a:tc>
                  <a:txBody>
                    <a:bodyPr/>
                    <a:lstStyle/>
                    <a:p>
                      <a:pPr algn="r"/>
                      <a:r>
                        <a:rPr lang="en-US" sz="1200" dirty="0" smtClean="0"/>
                        <a:t>7</a:t>
                      </a:r>
                      <a:endParaRPr lang="en-US" sz="1200" dirty="0"/>
                    </a:p>
                  </a:txBody>
                  <a:tcPr/>
                </a:tc>
                <a:tc>
                  <a:txBody>
                    <a:bodyPr/>
                    <a:lstStyle/>
                    <a:p>
                      <a:pPr algn="r"/>
                      <a:r>
                        <a:rPr lang="en-US" sz="1200" dirty="0" smtClean="0"/>
                        <a:t>331,500</a:t>
                      </a:r>
                      <a:endParaRPr lang="en-US" sz="1200" dirty="0"/>
                    </a:p>
                  </a:txBody>
                  <a:tcPr/>
                </a:tc>
                <a:tc>
                  <a:txBody>
                    <a:bodyPr/>
                    <a:lstStyle/>
                    <a:p>
                      <a:pPr algn="r"/>
                      <a:r>
                        <a:rPr lang="en-US" sz="1200" dirty="0" smtClean="0"/>
                        <a:t>4.02%</a:t>
                      </a:r>
                    </a:p>
                  </a:txBody>
                  <a:tcPr/>
                </a:tc>
              </a:tr>
              <a:tr h="336261">
                <a:tc>
                  <a:txBody>
                    <a:bodyPr/>
                    <a:lstStyle/>
                    <a:p>
                      <a:pPr algn="r"/>
                      <a:r>
                        <a:rPr lang="en-US" sz="1200" dirty="0" smtClean="0"/>
                        <a:t>8</a:t>
                      </a:r>
                      <a:endParaRPr lang="en-US" sz="1200" dirty="0"/>
                    </a:p>
                  </a:txBody>
                  <a:tcPr/>
                </a:tc>
                <a:tc>
                  <a:txBody>
                    <a:bodyPr/>
                    <a:lstStyle/>
                    <a:p>
                      <a:pPr algn="r"/>
                      <a:r>
                        <a:rPr lang="en-US" sz="1200" dirty="0" smtClean="0"/>
                        <a:t>286,118</a:t>
                      </a:r>
                      <a:endParaRPr lang="en-US" sz="1200" dirty="0"/>
                    </a:p>
                  </a:txBody>
                  <a:tcPr/>
                </a:tc>
                <a:tc>
                  <a:txBody>
                    <a:bodyPr/>
                    <a:lstStyle/>
                    <a:p>
                      <a:pPr algn="r"/>
                      <a:r>
                        <a:rPr lang="en-US" sz="1200" dirty="0" smtClean="0"/>
                        <a:t>3.47%</a:t>
                      </a:r>
                      <a:endParaRPr lang="en-US" sz="1200" dirty="0"/>
                    </a:p>
                  </a:txBody>
                  <a:tcPr/>
                </a:tc>
              </a:tr>
              <a:tr h="336261">
                <a:tc>
                  <a:txBody>
                    <a:bodyPr/>
                    <a:lstStyle/>
                    <a:p>
                      <a:pPr algn="r"/>
                      <a:r>
                        <a:rPr lang="en-US" sz="1200" dirty="0" smtClean="0"/>
                        <a:t>9</a:t>
                      </a:r>
                      <a:endParaRPr lang="en-US" sz="1200" dirty="0"/>
                    </a:p>
                  </a:txBody>
                  <a:tcPr/>
                </a:tc>
                <a:tc>
                  <a:txBody>
                    <a:bodyPr/>
                    <a:lstStyle/>
                    <a:p>
                      <a:pPr algn="r"/>
                      <a:r>
                        <a:rPr lang="en-US" sz="1200" dirty="0" smtClean="0"/>
                        <a:t>235,197</a:t>
                      </a:r>
                      <a:endParaRPr lang="en-US" sz="1200" dirty="0"/>
                    </a:p>
                  </a:txBody>
                  <a:tcPr/>
                </a:tc>
                <a:tc>
                  <a:txBody>
                    <a:bodyPr/>
                    <a:lstStyle/>
                    <a:p>
                      <a:pPr algn="r"/>
                      <a:r>
                        <a:rPr lang="en-US" sz="1200" dirty="0" smtClean="0"/>
                        <a:t>2.85%</a:t>
                      </a:r>
                      <a:endParaRPr lang="en-US" sz="1200" dirty="0"/>
                    </a:p>
                  </a:txBody>
                  <a:tcPr/>
                </a:tc>
              </a:tr>
              <a:tr h="336261">
                <a:tc>
                  <a:txBody>
                    <a:bodyPr/>
                    <a:lstStyle/>
                    <a:p>
                      <a:pPr algn="r"/>
                      <a:r>
                        <a:rPr lang="en-US" sz="1200" dirty="0" smtClean="0"/>
                        <a:t>10</a:t>
                      </a:r>
                      <a:endParaRPr lang="en-US" sz="1200" dirty="0"/>
                    </a:p>
                  </a:txBody>
                  <a:tcPr/>
                </a:tc>
                <a:tc>
                  <a:txBody>
                    <a:bodyPr/>
                    <a:lstStyle/>
                    <a:p>
                      <a:pPr algn="r"/>
                      <a:r>
                        <a:rPr lang="en-US" sz="1200" dirty="0" smtClean="0"/>
                        <a:t>223,320</a:t>
                      </a:r>
                      <a:endParaRPr lang="en-US" sz="1200" dirty="0"/>
                    </a:p>
                  </a:txBody>
                  <a:tcPr/>
                </a:tc>
                <a:tc>
                  <a:txBody>
                    <a:bodyPr/>
                    <a:lstStyle/>
                    <a:p>
                      <a:pPr algn="r"/>
                      <a:r>
                        <a:rPr lang="en-US" sz="1200" dirty="0" smtClean="0"/>
                        <a:t>2.71%</a:t>
                      </a:r>
                      <a:endParaRPr lang="en-US" sz="1200" dirty="0"/>
                    </a:p>
                  </a:txBody>
                  <a:tcPr/>
                </a:tc>
              </a:tr>
            </a:tbl>
          </a:graphicData>
        </a:graphic>
      </p:graphicFrame>
    </p:spTree>
    <p:extLst>
      <p:ext uri="{BB962C8B-B14F-4D97-AF65-F5344CB8AC3E}">
        <p14:creationId xmlns:p14="http://schemas.microsoft.com/office/powerpoint/2010/main" val="834126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gowest_i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gowest_its</Template>
  <TotalTime>9877</TotalTime>
  <Words>2766</Words>
  <Application>Microsoft Office PowerPoint</Application>
  <PresentationFormat>On-screen Show (4:3)</PresentationFormat>
  <Paragraphs>580</Paragraphs>
  <Slides>52</Slides>
  <Notes>52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gowest_its</vt:lpstr>
      <vt:lpstr>Introduction to Search Engine Optimization (SEO)</vt:lpstr>
      <vt:lpstr>Organic vs. Paid Search</vt:lpstr>
      <vt:lpstr>The Purpose of a Search Engine</vt:lpstr>
      <vt:lpstr>How People Interact with Search Engines</vt:lpstr>
      <vt:lpstr>How People Interact with Search Engines</vt:lpstr>
      <vt:lpstr>Why SEO?</vt:lpstr>
      <vt:lpstr>Why SEO?</vt:lpstr>
      <vt:lpstr>Why SEO?</vt:lpstr>
      <vt:lpstr>Why SEO?</vt:lpstr>
      <vt:lpstr>Golden Rule of SEO</vt:lpstr>
      <vt:lpstr>On Page SEO</vt:lpstr>
      <vt:lpstr>On Page SEO – What does the search engine see?</vt:lpstr>
      <vt:lpstr>On Page SEO – Basic Practices</vt:lpstr>
      <vt:lpstr>On Page SEO – Basic Practices</vt:lpstr>
      <vt:lpstr>On Page SEO – Basic Practices</vt:lpstr>
      <vt:lpstr>On Page SEO – Basic Practices</vt:lpstr>
      <vt:lpstr>On Page SEO – Usability</vt:lpstr>
      <vt:lpstr>On Page SEO – Usability</vt:lpstr>
      <vt:lpstr>On Page SEO – Usability</vt:lpstr>
      <vt:lpstr>On Page SEO – Structure</vt:lpstr>
      <vt:lpstr>On Page SEO – Structure</vt:lpstr>
      <vt:lpstr>On Page SEO – Content</vt:lpstr>
      <vt:lpstr>On Page SEO – Content</vt:lpstr>
      <vt:lpstr>On Page SEO – Content</vt:lpstr>
      <vt:lpstr>On Page SEO – Content</vt:lpstr>
      <vt:lpstr>On Page SEO – Content</vt:lpstr>
      <vt:lpstr>On Page SEO – Content</vt:lpstr>
      <vt:lpstr>Off Page SEO</vt:lpstr>
      <vt:lpstr>Off Page SEO – Links</vt:lpstr>
      <vt:lpstr>Off Page SEO – Links</vt:lpstr>
      <vt:lpstr>Off Page SEO – Links</vt:lpstr>
      <vt:lpstr>Off Page SEO – Social Media</vt:lpstr>
      <vt:lpstr>Off Page SEO – Social Media</vt:lpstr>
      <vt:lpstr>Off Page SEO – Social Media</vt:lpstr>
      <vt:lpstr>Off Page SEO – Social Media</vt:lpstr>
      <vt:lpstr>Off Page SEO – Other</vt:lpstr>
      <vt:lpstr>Off Page SEO – Social Media</vt:lpstr>
      <vt:lpstr>Off Page SEO – Other</vt:lpstr>
      <vt:lpstr>Off Page SEO – Other</vt:lpstr>
      <vt:lpstr>Off Page SEO – Other</vt:lpstr>
      <vt:lpstr>SEO Violations</vt:lpstr>
      <vt:lpstr>SEO Software</vt:lpstr>
      <vt:lpstr>SEO Software</vt:lpstr>
      <vt:lpstr>Tracking and Measuring Results</vt:lpstr>
      <vt:lpstr>Tracking and Measuring Results</vt:lpstr>
      <vt:lpstr>Tracking and Measuring Results</vt:lpstr>
      <vt:lpstr>Tracking and Measuring Results</vt:lpstr>
      <vt:lpstr>Tracking and Measuring Results – Google Analytics</vt:lpstr>
      <vt:lpstr>Tracking and Measuring Results – Google Analytics</vt:lpstr>
      <vt:lpstr>Tracking and Measuring Results – Google Analytics</vt:lpstr>
      <vt:lpstr>Tracking and Measuring Results – Google Analytics</vt:lpstr>
      <vt:lpstr>Further Information</vt:lpstr>
    </vt:vector>
  </TitlesOfParts>
  <Company>UWG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wesly steverson</dc:creator>
  <cp:lastModifiedBy>Local Administrator</cp:lastModifiedBy>
  <cp:revision>203</cp:revision>
  <cp:lastPrinted>2012-06-28T12:22:52Z</cp:lastPrinted>
  <dcterms:created xsi:type="dcterms:W3CDTF">2011-08-09T18:24:12Z</dcterms:created>
  <dcterms:modified xsi:type="dcterms:W3CDTF">2013-07-16T17:19:22Z</dcterms:modified>
</cp:coreProperties>
</file>