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8" r:id="rId4"/>
    <p:sldId id="257"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0" d="100"/>
          <a:sy n="120" d="100"/>
        </p:scale>
        <p:origin x="17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1B2CAB-53E7-4AA8-8627-95F56548B9C3}"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74E86-52D7-4370-92F9-DCF94BD0643B}" type="slidenum">
              <a:rPr lang="en-US" smtClean="0"/>
              <a:t>‹#›</a:t>
            </a:fld>
            <a:endParaRPr lang="en-US"/>
          </a:p>
        </p:txBody>
      </p:sp>
    </p:spTree>
    <p:extLst>
      <p:ext uri="{BB962C8B-B14F-4D97-AF65-F5344CB8AC3E}">
        <p14:creationId xmlns:p14="http://schemas.microsoft.com/office/powerpoint/2010/main" val="4246593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B2CAB-53E7-4AA8-8627-95F56548B9C3}"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74E86-52D7-4370-92F9-DCF94BD0643B}" type="slidenum">
              <a:rPr lang="en-US" smtClean="0"/>
              <a:t>‹#›</a:t>
            </a:fld>
            <a:endParaRPr lang="en-US"/>
          </a:p>
        </p:txBody>
      </p:sp>
    </p:spTree>
    <p:extLst>
      <p:ext uri="{BB962C8B-B14F-4D97-AF65-F5344CB8AC3E}">
        <p14:creationId xmlns:p14="http://schemas.microsoft.com/office/powerpoint/2010/main" val="1844895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B2CAB-53E7-4AA8-8627-95F56548B9C3}"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74E86-52D7-4370-92F9-DCF94BD0643B}" type="slidenum">
              <a:rPr lang="en-US" smtClean="0"/>
              <a:t>‹#›</a:t>
            </a:fld>
            <a:endParaRPr lang="en-US"/>
          </a:p>
        </p:txBody>
      </p:sp>
    </p:spTree>
    <p:extLst>
      <p:ext uri="{BB962C8B-B14F-4D97-AF65-F5344CB8AC3E}">
        <p14:creationId xmlns:p14="http://schemas.microsoft.com/office/powerpoint/2010/main" val="2254924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B2CAB-53E7-4AA8-8627-95F56548B9C3}"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74E86-52D7-4370-92F9-DCF94BD0643B}" type="slidenum">
              <a:rPr lang="en-US" smtClean="0"/>
              <a:t>‹#›</a:t>
            </a:fld>
            <a:endParaRPr lang="en-US"/>
          </a:p>
        </p:txBody>
      </p:sp>
    </p:spTree>
    <p:extLst>
      <p:ext uri="{BB962C8B-B14F-4D97-AF65-F5344CB8AC3E}">
        <p14:creationId xmlns:p14="http://schemas.microsoft.com/office/powerpoint/2010/main" val="2468304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1B2CAB-53E7-4AA8-8627-95F56548B9C3}"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74E86-52D7-4370-92F9-DCF94BD0643B}" type="slidenum">
              <a:rPr lang="en-US" smtClean="0"/>
              <a:t>‹#›</a:t>
            </a:fld>
            <a:endParaRPr lang="en-US"/>
          </a:p>
        </p:txBody>
      </p:sp>
    </p:spTree>
    <p:extLst>
      <p:ext uri="{BB962C8B-B14F-4D97-AF65-F5344CB8AC3E}">
        <p14:creationId xmlns:p14="http://schemas.microsoft.com/office/powerpoint/2010/main" val="230033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1B2CAB-53E7-4AA8-8627-95F56548B9C3}" type="datetimeFigureOut">
              <a:rPr lang="en-US" smtClean="0"/>
              <a:t>8/1/2019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74E86-52D7-4370-92F9-DCF94BD0643B}" type="slidenum">
              <a:rPr lang="en-US" smtClean="0"/>
              <a:t>‹#›</a:t>
            </a:fld>
            <a:endParaRPr lang="en-US"/>
          </a:p>
        </p:txBody>
      </p:sp>
    </p:spTree>
    <p:extLst>
      <p:ext uri="{BB962C8B-B14F-4D97-AF65-F5344CB8AC3E}">
        <p14:creationId xmlns:p14="http://schemas.microsoft.com/office/powerpoint/2010/main" val="3353211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1B2CAB-53E7-4AA8-8627-95F56548B9C3}" type="datetimeFigureOut">
              <a:rPr lang="en-US" smtClean="0"/>
              <a:t>8/1/2019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F74E86-52D7-4370-92F9-DCF94BD0643B}" type="slidenum">
              <a:rPr lang="en-US" smtClean="0"/>
              <a:t>‹#›</a:t>
            </a:fld>
            <a:endParaRPr lang="en-US"/>
          </a:p>
        </p:txBody>
      </p:sp>
    </p:spTree>
    <p:extLst>
      <p:ext uri="{BB962C8B-B14F-4D97-AF65-F5344CB8AC3E}">
        <p14:creationId xmlns:p14="http://schemas.microsoft.com/office/powerpoint/2010/main" val="937541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1B2CAB-53E7-4AA8-8627-95F56548B9C3}" type="datetimeFigureOut">
              <a:rPr lang="en-US" smtClean="0"/>
              <a:t>8/1/2019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F74E86-52D7-4370-92F9-DCF94BD0643B}" type="slidenum">
              <a:rPr lang="en-US" smtClean="0"/>
              <a:t>‹#›</a:t>
            </a:fld>
            <a:endParaRPr lang="en-US"/>
          </a:p>
        </p:txBody>
      </p:sp>
    </p:spTree>
    <p:extLst>
      <p:ext uri="{BB962C8B-B14F-4D97-AF65-F5344CB8AC3E}">
        <p14:creationId xmlns:p14="http://schemas.microsoft.com/office/powerpoint/2010/main" val="3040073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1B2CAB-53E7-4AA8-8627-95F56548B9C3}" type="datetimeFigureOut">
              <a:rPr lang="en-US" smtClean="0"/>
              <a:t>8/1/2019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F74E86-52D7-4370-92F9-DCF94BD0643B}" type="slidenum">
              <a:rPr lang="en-US" smtClean="0"/>
              <a:t>‹#›</a:t>
            </a:fld>
            <a:endParaRPr lang="en-US"/>
          </a:p>
        </p:txBody>
      </p:sp>
    </p:spTree>
    <p:extLst>
      <p:ext uri="{BB962C8B-B14F-4D97-AF65-F5344CB8AC3E}">
        <p14:creationId xmlns:p14="http://schemas.microsoft.com/office/powerpoint/2010/main" val="403678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1B2CAB-53E7-4AA8-8627-95F56548B9C3}" type="datetimeFigureOut">
              <a:rPr lang="en-US" smtClean="0"/>
              <a:t>8/1/2019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74E86-52D7-4370-92F9-DCF94BD0643B}" type="slidenum">
              <a:rPr lang="en-US" smtClean="0"/>
              <a:t>‹#›</a:t>
            </a:fld>
            <a:endParaRPr lang="en-US"/>
          </a:p>
        </p:txBody>
      </p:sp>
    </p:spTree>
    <p:extLst>
      <p:ext uri="{BB962C8B-B14F-4D97-AF65-F5344CB8AC3E}">
        <p14:creationId xmlns:p14="http://schemas.microsoft.com/office/powerpoint/2010/main" val="2537019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1B2CAB-53E7-4AA8-8627-95F56548B9C3}" type="datetimeFigureOut">
              <a:rPr lang="en-US" smtClean="0"/>
              <a:t>8/1/2019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74E86-52D7-4370-92F9-DCF94BD0643B}" type="slidenum">
              <a:rPr lang="en-US" smtClean="0"/>
              <a:t>‹#›</a:t>
            </a:fld>
            <a:endParaRPr lang="en-US"/>
          </a:p>
        </p:txBody>
      </p:sp>
    </p:spTree>
    <p:extLst>
      <p:ext uri="{BB962C8B-B14F-4D97-AF65-F5344CB8AC3E}">
        <p14:creationId xmlns:p14="http://schemas.microsoft.com/office/powerpoint/2010/main" val="2481948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B2CAB-53E7-4AA8-8627-95F56548B9C3}" type="datetimeFigureOut">
              <a:rPr lang="en-US" smtClean="0"/>
              <a:t>8/1/2019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74E86-52D7-4370-92F9-DCF94BD0643B}" type="slidenum">
              <a:rPr lang="en-US" smtClean="0"/>
              <a:t>‹#›</a:t>
            </a:fld>
            <a:endParaRPr lang="en-US"/>
          </a:p>
        </p:txBody>
      </p:sp>
    </p:spTree>
    <p:extLst>
      <p:ext uri="{BB962C8B-B14F-4D97-AF65-F5344CB8AC3E}">
        <p14:creationId xmlns:p14="http://schemas.microsoft.com/office/powerpoint/2010/main" val="572753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estga-csm.cymplicity.com/employers"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WolfWorks Job Posting Process</a:t>
            </a:r>
            <a:endParaRPr lang="en-US" b="1" dirty="0"/>
          </a:p>
        </p:txBody>
      </p:sp>
      <p:pic>
        <p:nvPicPr>
          <p:cNvPr id="4" name="Content Placeholder 3"/>
          <p:cNvPicPr>
            <a:picLocks noGrp="1" noChangeAspect="1"/>
          </p:cNvPicPr>
          <p:nvPr>
            <p:ph idx="1"/>
          </p:nvPr>
        </p:nvPicPr>
        <p:blipFill>
          <a:blip r:embed="rId2"/>
          <a:stretch>
            <a:fillRect/>
          </a:stretch>
        </p:blipFill>
        <p:spPr>
          <a:xfrm>
            <a:off x="838200" y="1690688"/>
            <a:ext cx="5847500" cy="4351338"/>
          </a:xfrm>
          <a:prstGeom prst="rect">
            <a:avLst/>
          </a:prstGeom>
        </p:spPr>
      </p:pic>
      <p:sp>
        <p:nvSpPr>
          <p:cNvPr id="3" name="TextBox 2"/>
          <p:cNvSpPr txBox="1"/>
          <p:nvPr/>
        </p:nvSpPr>
        <p:spPr>
          <a:xfrm>
            <a:off x="7116097" y="1534603"/>
            <a:ext cx="4731345" cy="1077218"/>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First create an account</a:t>
            </a:r>
          </a:p>
          <a:p>
            <a:pPr marL="285750" indent="-285750">
              <a:buFont typeface="Arial" panose="020B0604020202020204" pitchFamily="34" charset="0"/>
              <a:buChar char="•"/>
            </a:pPr>
            <a:r>
              <a:rPr lang="en-US" sz="1600" dirty="0" smtClean="0"/>
              <a:t>Account will be approved by Employer Relations</a:t>
            </a:r>
          </a:p>
          <a:p>
            <a:pPr marL="285750" indent="-285750">
              <a:buFont typeface="Arial" panose="020B0604020202020204" pitchFamily="34" charset="0"/>
              <a:buChar char="•"/>
            </a:pPr>
            <a:r>
              <a:rPr lang="en-US" sz="1600" dirty="0" smtClean="0"/>
              <a:t>You will receive an email with a link to log into your account. </a:t>
            </a:r>
          </a:p>
        </p:txBody>
      </p:sp>
      <p:sp>
        <p:nvSpPr>
          <p:cNvPr id="11" name="Rectangle 6"/>
          <p:cNvSpPr>
            <a:spLocks noChangeArrowheads="1"/>
          </p:cNvSpPr>
          <p:nvPr/>
        </p:nvSpPr>
        <p:spPr bwMode="auto">
          <a:xfrm rot="10800000" flipV="1">
            <a:off x="7326144" y="2611821"/>
            <a:ext cx="4521298" cy="397031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1200" dirty="0">
                <a:solidFill>
                  <a:srgbClr val="222222"/>
                </a:solidFill>
                <a:latin typeface="+mn-lt"/>
                <a:cs typeface="Arial" panose="020B0604020202020204" pitchFamily="34" charset="0"/>
              </a:rPr>
              <a:t>Dear [</a:t>
            </a:r>
            <a:r>
              <a:rPr lang="en-US" altLang="en-US" sz="1200" dirty="0" err="1">
                <a:solidFill>
                  <a:srgbClr val="222222"/>
                </a:solidFill>
                <a:latin typeface="+mn-lt"/>
                <a:cs typeface="Arial" panose="020B0604020202020204" pitchFamily="34" charset="0"/>
              </a:rPr>
              <a:t>fname</a:t>
            </a:r>
            <a:r>
              <a:rPr lang="en-US" altLang="en-US" sz="1200" dirty="0" smtClean="0">
                <a:solidFill>
                  <a:srgbClr val="222222"/>
                </a:solidFill>
                <a:latin typeface="+mn-lt"/>
                <a:cs typeface="Arial" panose="020B0604020202020204" pitchFamily="34" charset="0"/>
              </a:rPr>
              <a:t>],</a:t>
            </a:r>
            <a:endParaRPr lang="en-US" altLang="en-US" sz="1200" dirty="0">
              <a:solidFill>
                <a:srgbClr val="222222"/>
              </a:solidFill>
              <a:latin typeface="+mn-lt"/>
              <a:cs typeface="Arial" panose="020B0604020202020204" pitchFamily="34" charset="0"/>
            </a:endParaRPr>
          </a:p>
          <a:p>
            <a:pPr lvl="0"/>
            <a:r>
              <a:rPr lang="en-US" altLang="en-US" sz="1200" dirty="0">
                <a:solidFill>
                  <a:srgbClr val="222222"/>
                </a:solidFill>
                <a:latin typeface="+mn-lt"/>
                <a:cs typeface="Arial" panose="020B0604020202020204" pitchFamily="34" charset="0"/>
              </a:rPr>
              <a:t>Welcome to WolfWorks, our New On-Line Job Bank and Web-Based Recruiting System.</a:t>
            </a:r>
          </a:p>
          <a:p>
            <a:pPr lvl="0"/>
            <a:endParaRPr lang="en-US" altLang="en-US" sz="1200" dirty="0">
              <a:solidFill>
                <a:srgbClr val="222222"/>
              </a:solidFill>
              <a:latin typeface="+mn-lt"/>
              <a:cs typeface="Arial" panose="020B0604020202020204" pitchFamily="34" charset="0"/>
            </a:endParaRPr>
          </a:p>
          <a:p>
            <a:pPr lvl="0"/>
            <a:r>
              <a:rPr lang="en-US" altLang="en-US" sz="1200" dirty="0">
                <a:solidFill>
                  <a:srgbClr val="222222"/>
                </a:solidFill>
                <a:latin typeface="+mn-lt"/>
                <a:cs typeface="Arial" panose="020B0604020202020204" pitchFamily="34" charset="0"/>
              </a:rPr>
              <a:t>To access the system, go to [</a:t>
            </a:r>
            <a:r>
              <a:rPr lang="en-US" altLang="en-US" sz="1200" dirty="0" err="1">
                <a:solidFill>
                  <a:srgbClr val="222222"/>
                </a:solidFill>
                <a:latin typeface="+mn-lt"/>
                <a:cs typeface="Arial" panose="020B0604020202020204" pitchFamily="34" charset="0"/>
              </a:rPr>
              <a:t>csp_url</a:t>
            </a:r>
            <a:r>
              <a:rPr lang="en-US" altLang="en-US" sz="1200" dirty="0">
                <a:solidFill>
                  <a:srgbClr val="222222"/>
                </a:solidFill>
                <a:latin typeface="+mn-lt"/>
                <a:cs typeface="Arial" panose="020B0604020202020204" pitchFamily="34" charset="0"/>
              </a:rPr>
              <a:t>]employers/.</a:t>
            </a:r>
          </a:p>
          <a:p>
            <a:pPr lvl="0"/>
            <a:endParaRPr lang="en-US" altLang="en-US" sz="1200" dirty="0">
              <a:solidFill>
                <a:srgbClr val="222222"/>
              </a:solidFill>
              <a:latin typeface="+mn-lt"/>
              <a:cs typeface="Arial" panose="020B0604020202020204" pitchFamily="34" charset="0"/>
            </a:endParaRPr>
          </a:p>
          <a:p>
            <a:pPr lvl="0"/>
            <a:r>
              <a:rPr lang="en-US" altLang="en-US" sz="1200" dirty="0">
                <a:solidFill>
                  <a:srgbClr val="222222"/>
                </a:solidFill>
                <a:latin typeface="+mn-lt"/>
                <a:cs typeface="Arial" panose="020B0604020202020204" pitchFamily="34" charset="0"/>
              </a:rPr>
              <a:t>After logging in, please be sure to fill in your profile. If you are having trouble logging onto the site, please reply to this email.</a:t>
            </a:r>
          </a:p>
          <a:p>
            <a:pPr lvl="0"/>
            <a:endParaRPr lang="en-US" altLang="en-US" sz="1200" dirty="0">
              <a:solidFill>
                <a:srgbClr val="222222"/>
              </a:solidFill>
              <a:latin typeface="+mn-lt"/>
              <a:cs typeface="Arial" panose="020B0604020202020204" pitchFamily="34" charset="0"/>
            </a:endParaRPr>
          </a:p>
          <a:p>
            <a:pPr lvl="0"/>
            <a:r>
              <a:rPr lang="en-US" altLang="en-US" sz="1200" dirty="0">
                <a:solidFill>
                  <a:srgbClr val="222222"/>
                </a:solidFill>
                <a:latin typeface="+mn-lt"/>
                <a:cs typeface="Arial" panose="020B0604020202020204" pitchFamily="34" charset="0"/>
              </a:rPr>
              <a:t>Your Username is: [email</a:t>
            </a:r>
            <a:r>
              <a:rPr lang="en-US" altLang="en-US" sz="1200" dirty="0" smtClean="0">
                <a:solidFill>
                  <a:srgbClr val="222222"/>
                </a:solidFill>
                <a:latin typeface="+mn-lt"/>
                <a:cs typeface="Arial" panose="020B0604020202020204" pitchFamily="34" charset="0"/>
              </a:rPr>
              <a:t>]</a:t>
            </a:r>
            <a:endParaRPr lang="en-US" altLang="en-US" sz="1200" dirty="0">
              <a:solidFill>
                <a:srgbClr val="222222"/>
              </a:solidFill>
              <a:latin typeface="+mn-lt"/>
              <a:cs typeface="Arial" panose="020B0604020202020204" pitchFamily="34" charset="0"/>
            </a:endParaRPr>
          </a:p>
          <a:p>
            <a:pPr lvl="0"/>
            <a:r>
              <a:rPr lang="en-US" altLang="en-US" sz="1200" dirty="0">
                <a:solidFill>
                  <a:srgbClr val="222222"/>
                </a:solidFill>
                <a:latin typeface="+mn-lt"/>
                <a:cs typeface="Arial" panose="020B0604020202020204" pitchFamily="34" charset="0"/>
              </a:rPr>
              <a:t>[password]</a:t>
            </a:r>
          </a:p>
          <a:p>
            <a:pPr lvl="0"/>
            <a:endParaRPr lang="en-US" altLang="en-US" sz="1200" dirty="0">
              <a:solidFill>
                <a:srgbClr val="222222"/>
              </a:solidFill>
              <a:latin typeface="+mn-lt"/>
              <a:cs typeface="Arial" panose="020B0604020202020204" pitchFamily="34" charset="0"/>
            </a:endParaRPr>
          </a:p>
          <a:p>
            <a:pPr lvl="0"/>
            <a:r>
              <a:rPr lang="en-US" altLang="en-US" sz="1200" dirty="0">
                <a:solidFill>
                  <a:srgbClr val="222222"/>
                </a:solidFill>
                <a:latin typeface="+mn-lt"/>
                <a:cs typeface="Arial" panose="020B0604020202020204" pitchFamily="34" charset="0"/>
              </a:rPr>
              <a:t>NOTE: This link will expire in 24 hours.  If you are unable to set your password within 24 hours, please use the "Forgot Password" link your login page shown above.</a:t>
            </a:r>
          </a:p>
          <a:p>
            <a:pPr lvl="0"/>
            <a:endParaRPr lang="en-US" altLang="en-US" sz="1200" dirty="0">
              <a:solidFill>
                <a:srgbClr val="222222"/>
              </a:solidFill>
              <a:latin typeface="+mn-lt"/>
              <a:cs typeface="Arial" panose="020B0604020202020204" pitchFamily="34" charset="0"/>
            </a:endParaRPr>
          </a:p>
          <a:p>
            <a:pPr lvl="0"/>
            <a:r>
              <a:rPr lang="en-US" altLang="en-US" sz="1200" dirty="0">
                <a:solidFill>
                  <a:srgbClr val="222222"/>
                </a:solidFill>
                <a:latin typeface="+mn-lt"/>
                <a:cs typeface="Arial" panose="020B0604020202020204" pitchFamily="34" charset="0"/>
              </a:rPr>
              <a:t>Best Regards</a:t>
            </a:r>
            <a:r>
              <a:rPr lang="en-US" altLang="en-US" sz="1200" dirty="0" smtClean="0">
                <a:solidFill>
                  <a:srgbClr val="222222"/>
                </a:solidFill>
                <a:latin typeface="+mn-lt"/>
                <a:cs typeface="Arial" panose="020B0604020202020204" pitchFamily="34" charset="0"/>
              </a:rPr>
              <a:t>,</a:t>
            </a:r>
            <a:endParaRPr lang="en-US" altLang="en-US" sz="1200" dirty="0">
              <a:solidFill>
                <a:srgbClr val="222222"/>
              </a:solidFill>
              <a:latin typeface="+mn-lt"/>
              <a:cs typeface="Arial" panose="020B0604020202020204" pitchFamily="34" charset="0"/>
            </a:endParaRPr>
          </a:p>
          <a:p>
            <a:pPr lvl="0"/>
            <a:r>
              <a:rPr lang="en-US" altLang="en-US" sz="1200" dirty="0">
                <a:solidFill>
                  <a:srgbClr val="222222"/>
                </a:solidFill>
                <a:latin typeface="+mn-lt"/>
                <a:cs typeface="Arial" panose="020B0604020202020204" pitchFamily="34" charset="0"/>
              </a:rPr>
              <a:t>University West Georgia</a:t>
            </a:r>
          </a:p>
          <a:p>
            <a:pPr lvl="0"/>
            <a:r>
              <a:rPr lang="en-US" altLang="en-US" sz="1200" dirty="0">
                <a:solidFill>
                  <a:srgbClr val="222222"/>
                </a:solidFill>
                <a:latin typeface="+mn-lt"/>
                <a:cs typeface="Arial" panose="020B0604020202020204" pitchFamily="34" charset="0"/>
              </a:rPr>
              <a:t>Career Services</a:t>
            </a:r>
          </a:p>
          <a:p>
            <a:pPr lvl="0"/>
            <a:r>
              <a:rPr lang="en-US" altLang="en-US" sz="1200" dirty="0">
                <a:solidFill>
                  <a:srgbClr val="222222"/>
                </a:solidFill>
                <a:latin typeface="+mn-lt"/>
                <a:cs typeface="Arial" panose="020B0604020202020204" pitchFamily="34" charset="0"/>
              </a:rPr>
              <a:t>Employer Relations Team</a:t>
            </a:r>
          </a:p>
          <a:p>
            <a:pPr lvl="0"/>
            <a:r>
              <a:rPr lang="en-US" altLang="en-US" sz="1200" dirty="0">
                <a:solidFill>
                  <a:srgbClr val="222222"/>
                </a:solidFill>
                <a:latin typeface="+mn-lt"/>
                <a:cs typeface="Arial" panose="020B0604020202020204" pitchFamily="34" charset="0"/>
              </a:rPr>
              <a:t>678.839.6431</a:t>
            </a:r>
            <a:r>
              <a:rPr kumimoji="0" lang="en-US" altLang="en-US" sz="8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10338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10770" y="1052814"/>
            <a:ext cx="6697696" cy="4823200"/>
          </a:xfrm>
          <a:prstGeom prst="rect">
            <a:avLst/>
          </a:prstGeom>
        </p:spPr>
      </p:pic>
      <p:sp>
        <p:nvSpPr>
          <p:cNvPr id="5" name="Oval 4"/>
          <p:cNvSpPr/>
          <p:nvPr/>
        </p:nvSpPr>
        <p:spPr>
          <a:xfrm>
            <a:off x="5208104" y="1717482"/>
            <a:ext cx="707667" cy="2385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H="1">
            <a:off x="5915771" y="1836751"/>
            <a:ext cx="1693627"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609398" y="1140927"/>
            <a:ext cx="3665551" cy="830997"/>
          </a:xfrm>
          <a:prstGeom prst="rect">
            <a:avLst/>
          </a:prstGeom>
          <a:noFill/>
        </p:spPr>
        <p:txBody>
          <a:bodyPr wrap="square" rtlCol="0">
            <a:spAutoFit/>
          </a:bodyPr>
          <a:lstStyle/>
          <a:p>
            <a:r>
              <a:rPr lang="en-US" sz="1200" dirty="0" smtClean="0"/>
              <a:t>Log in or create WolfWorks account:</a:t>
            </a:r>
          </a:p>
          <a:p>
            <a:r>
              <a:rPr lang="en-US" sz="1200" dirty="0" smtClean="0">
                <a:hlinkClick r:id="rId3"/>
              </a:rPr>
              <a:t>https://westga-csm.cymplicity.com/employers</a:t>
            </a:r>
            <a:r>
              <a:rPr lang="en-US" sz="1200" dirty="0" smtClean="0"/>
              <a:t> </a:t>
            </a:r>
          </a:p>
          <a:p>
            <a:endParaRPr lang="en-US" sz="1200" dirty="0" smtClean="0"/>
          </a:p>
          <a:p>
            <a:r>
              <a:rPr lang="en-US" sz="1200" dirty="0" smtClean="0"/>
              <a:t>From contact homepage, click </a:t>
            </a:r>
            <a:r>
              <a:rPr lang="en-US" sz="1200" b="1" dirty="0" smtClean="0">
                <a:solidFill>
                  <a:srgbClr val="0000FF"/>
                </a:solidFill>
              </a:rPr>
              <a:t>Create Job Posting</a:t>
            </a:r>
            <a:endParaRPr lang="en-US" sz="1200" b="1" dirty="0">
              <a:solidFill>
                <a:srgbClr val="0000FF"/>
              </a:solidFill>
            </a:endParaRPr>
          </a:p>
        </p:txBody>
      </p:sp>
    </p:spTree>
    <p:extLst>
      <p:ext uri="{BB962C8B-B14F-4D97-AF65-F5344CB8AC3E}">
        <p14:creationId xmlns:p14="http://schemas.microsoft.com/office/powerpoint/2010/main" val="268259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23420" y="1092723"/>
            <a:ext cx="2858982" cy="2612585"/>
          </a:xfrm>
          <a:prstGeom prst="rect">
            <a:avLst/>
          </a:prstGeom>
        </p:spPr>
      </p:pic>
      <p:pic>
        <p:nvPicPr>
          <p:cNvPr id="3" name="Picture 2"/>
          <p:cNvPicPr>
            <a:picLocks noChangeAspect="1"/>
          </p:cNvPicPr>
          <p:nvPr/>
        </p:nvPicPr>
        <p:blipFill>
          <a:blip r:embed="rId3"/>
          <a:stretch>
            <a:fillRect/>
          </a:stretch>
        </p:blipFill>
        <p:spPr>
          <a:xfrm>
            <a:off x="3571916" y="428052"/>
            <a:ext cx="4905685" cy="5654696"/>
          </a:xfrm>
          <a:prstGeom prst="rect">
            <a:avLst/>
          </a:prstGeom>
        </p:spPr>
      </p:pic>
      <p:sp>
        <p:nvSpPr>
          <p:cNvPr id="4" name="Rectangle 3"/>
          <p:cNvSpPr/>
          <p:nvPr/>
        </p:nvSpPr>
        <p:spPr>
          <a:xfrm>
            <a:off x="3713259" y="2297927"/>
            <a:ext cx="4572000" cy="22263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619214" y="1725433"/>
            <a:ext cx="3411109" cy="5078313"/>
          </a:xfrm>
          <a:prstGeom prst="rect">
            <a:avLst/>
          </a:prstGeom>
          <a:noFill/>
        </p:spPr>
        <p:txBody>
          <a:bodyPr wrap="square" rtlCol="0">
            <a:spAutoFit/>
          </a:bodyPr>
          <a:lstStyle/>
          <a:p>
            <a:r>
              <a:rPr lang="en-US" sz="1200" b="1" dirty="0" smtClean="0">
                <a:solidFill>
                  <a:srgbClr val="0000FF"/>
                </a:solidFill>
              </a:rPr>
              <a:t>Resume Submission Method:</a:t>
            </a:r>
          </a:p>
          <a:p>
            <a:r>
              <a:rPr lang="en-US" sz="1200" dirty="0" smtClean="0"/>
              <a:t>Select how student will apply:</a:t>
            </a:r>
          </a:p>
          <a:p>
            <a:pPr marL="228600" indent="-228600">
              <a:buAutoNum type="arabicPeriod"/>
            </a:pPr>
            <a:r>
              <a:rPr lang="en-US" sz="1200" b="1" dirty="0" smtClean="0"/>
              <a:t>E-mail</a:t>
            </a:r>
            <a:r>
              <a:rPr lang="en-US" sz="1200" dirty="0" smtClean="0"/>
              <a:t> – contact will receive an email each time a student applies.</a:t>
            </a:r>
          </a:p>
          <a:p>
            <a:pPr marL="228600" indent="-228600">
              <a:buAutoNum type="arabicPeriod"/>
            </a:pPr>
            <a:r>
              <a:rPr lang="en-US" sz="1200" b="1" dirty="0" smtClean="0"/>
              <a:t>Accumulate Online </a:t>
            </a:r>
            <a:r>
              <a:rPr lang="en-US" sz="1200" dirty="0" smtClean="0"/>
              <a:t>– contact decides how long they want the resumes to accumulate. System will then send all the resumes to contact in one bundle.</a:t>
            </a:r>
          </a:p>
          <a:p>
            <a:pPr marL="228600" indent="-228600">
              <a:buAutoNum type="arabicPeriod"/>
            </a:pPr>
            <a:r>
              <a:rPr lang="en-US" sz="1200" b="1" dirty="0" smtClean="0"/>
              <a:t>Other </a:t>
            </a:r>
            <a:r>
              <a:rPr lang="en-US" sz="1200" dirty="0" smtClean="0"/>
              <a:t>– this is usually a link to the job posting in a different system. It can also be another person’s email who will be receiving the applications.</a:t>
            </a:r>
          </a:p>
          <a:p>
            <a:pPr marL="228600" indent="-228600">
              <a:buAutoNum type="arabicPeriod"/>
            </a:pPr>
            <a:endParaRPr lang="en-US" sz="1200" dirty="0"/>
          </a:p>
          <a:p>
            <a:endParaRPr lang="en-US" sz="1200" dirty="0"/>
          </a:p>
          <a:p>
            <a:r>
              <a:rPr lang="en-US" sz="1200" b="1" dirty="0" smtClean="0">
                <a:solidFill>
                  <a:srgbClr val="0000FF"/>
                </a:solidFill>
              </a:rPr>
              <a:t>Additional Documents and Documents Required</a:t>
            </a:r>
            <a:endParaRPr lang="en-US" sz="1200" b="1" dirty="0">
              <a:solidFill>
                <a:srgbClr val="0000FF"/>
              </a:solidFill>
            </a:endParaRPr>
          </a:p>
          <a:p>
            <a:r>
              <a:rPr lang="en-US" sz="1200" dirty="0" smtClean="0"/>
              <a:t>Do you need any additional information from the student? If so, indicate here. If Other Documents is selected, there is a Requested Document Notes box that follows that allows the contact to explain.</a:t>
            </a:r>
          </a:p>
          <a:p>
            <a:endParaRPr lang="en-US" sz="1200" dirty="0"/>
          </a:p>
          <a:p>
            <a:r>
              <a:rPr lang="en-US" sz="1200" b="1" dirty="0" smtClean="0">
                <a:solidFill>
                  <a:srgbClr val="0000FF"/>
                </a:solidFill>
              </a:rPr>
              <a:t>Automatic Application Packet Generation</a:t>
            </a:r>
          </a:p>
          <a:p>
            <a:r>
              <a:rPr lang="en-US" sz="1200" dirty="0" smtClean="0"/>
              <a:t>If yes is selected, contact will receive a copy of all applications with all requested documents when the job closes.</a:t>
            </a:r>
          </a:p>
          <a:p>
            <a:endParaRPr lang="en-US" sz="1200" dirty="0"/>
          </a:p>
          <a:p>
            <a:r>
              <a:rPr lang="en-US" sz="1200" b="1" dirty="0" smtClean="0">
                <a:solidFill>
                  <a:srgbClr val="0000FF"/>
                </a:solidFill>
              </a:rPr>
              <a:t>Attachment(s)</a:t>
            </a:r>
          </a:p>
          <a:p>
            <a:r>
              <a:rPr lang="en-US" sz="1200" dirty="0" smtClean="0"/>
              <a:t>Contact can add application or other document.</a:t>
            </a:r>
            <a:endParaRPr lang="en-US" sz="1200" dirty="0"/>
          </a:p>
        </p:txBody>
      </p:sp>
    </p:spTree>
    <p:extLst>
      <p:ext uri="{BB962C8B-B14F-4D97-AF65-F5344CB8AC3E}">
        <p14:creationId xmlns:p14="http://schemas.microsoft.com/office/powerpoint/2010/main" val="2172342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r="10079" b="6770"/>
          <a:stretch/>
        </p:blipFill>
        <p:spPr>
          <a:xfrm>
            <a:off x="3458115" y="707667"/>
            <a:ext cx="3531082" cy="5033176"/>
          </a:xfrm>
          <a:prstGeom prst="rect">
            <a:avLst/>
          </a:prstGeom>
        </p:spPr>
      </p:pic>
      <p:pic>
        <p:nvPicPr>
          <p:cNvPr id="5" name="Picture 4"/>
          <p:cNvPicPr>
            <a:picLocks noChangeAspect="1"/>
          </p:cNvPicPr>
          <p:nvPr/>
        </p:nvPicPr>
        <p:blipFill>
          <a:blip r:embed="rId3"/>
          <a:stretch>
            <a:fillRect/>
          </a:stretch>
        </p:blipFill>
        <p:spPr>
          <a:xfrm>
            <a:off x="7344743" y="707667"/>
            <a:ext cx="3955148" cy="5033176"/>
          </a:xfrm>
          <a:prstGeom prst="rect">
            <a:avLst/>
          </a:prstGeom>
        </p:spPr>
      </p:pic>
      <p:sp>
        <p:nvSpPr>
          <p:cNvPr id="6" name="TextBox 5"/>
          <p:cNvSpPr txBox="1"/>
          <p:nvPr/>
        </p:nvSpPr>
        <p:spPr>
          <a:xfrm>
            <a:off x="190831" y="707667"/>
            <a:ext cx="3037399" cy="1938992"/>
          </a:xfrm>
          <a:prstGeom prst="rect">
            <a:avLst/>
          </a:prstGeom>
          <a:noFill/>
        </p:spPr>
        <p:txBody>
          <a:bodyPr wrap="square" rtlCol="0">
            <a:spAutoFit/>
          </a:bodyPr>
          <a:lstStyle/>
          <a:p>
            <a:r>
              <a:rPr lang="en-US" sz="1200" dirty="0" smtClean="0"/>
              <a:t>Include as much info as possible in this section.</a:t>
            </a:r>
          </a:p>
          <a:p>
            <a:endParaRPr lang="en-US" sz="1200" dirty="0" smtClean="0"/>
          </a:p>
          <a:p>
            <a:r>
              <a:rPr lang="en-US" sz="1200" dirty="0" smtClean="0"/>
              <a:t>If you do not care what class level, majors, GPA, </a:t>
            </a:r>
            <a:r>
              <a:rPr lang="en-US" sz="1200" dirty="0" err="1" smtClean="0"/>
              <a:t>etc</a:t>
            </a:r>
            <a:r>
              <a:rPr lang="en-US" sz="1200" dirty="0" smtClean="0"/>
              <a:t>, you can leave those blank.</a:t>
            </a:r>
          </a:p>
          <a:p>
            <a:endParaRPr lang="en-US" sz="1200" dirty="0"/>
          </a:p>
          <a:p>
            <a:r>
              <a:rPr lang="en-US" sz="1200" b="1" dirty="0" smtClean="0">
                <a:solidFill>
                  <a:srgbClr val="0000FF"/>
                </a:solidFill>
              </a:rPr>
              <a:t>Restrict Application/Activate Screening</a:t>
            </a:r>
          </a:p>
          <a:p>
            <a:r>
              <a:rPr lang="en-US" sz="1200" dirty="0" smtClean="0"/>
              <a:t>If you want to restrict your applicants to a particular class, major, GPA, select </a:t>
            </a:r>
            <a:r>
              <a:rPr lang="en-US" sz="1200" b="1" dirty="0" smtClean="0"/>
              <a:t>Yes</a:t>
            </a:r>
            <a:r>
              <a:rPr lang="en-US" sz="1200" dirty="0" smtClean="0"/>
              <a:t>. </a:t>
            </a:r>
          </a:p>
          <a:p>
            <a:r>
              <a:rPr lang="en-US" sz="1200" dirty="0" smtClean="0"/>
              <a:t>If you will consider any student, select </a:t>
            </a:r>
            <a:r>
              <a:rPr lang="en-US" sz="1200" b="1" dirty="0" smtClean="0"/>
              <a:t>No</a:t>
            </a:r>
            <a:r>
              <a:rPr lang="en-US" sz="1200" dirty="0" smtClean="0"/>
              <a:t>.</a:t>
            </a:r>
            <a:endParaRPr lang="en-US" sz="1200" dirty="0"/>
          </a:p>
        </p:txBody>
      </p:sp>
      <p:sp>
        <p:nvSpPr>
          <p:cNvPr id="7" name="Rectangle 6"/>
          <p:cNvSpPr/>
          <p:nvPr/>
        </p:nvSpPr>
        <p:spPr>
          <a:xfrm>
            <a:off x="3538330" y="1001864"/>
            <a:ext cx="3450867" cy="7315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H="1">
            <a:off x="2878372" y="1415332"/>
            <a:ext cx="579743" cy="81898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7553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5681" y="445273"/>
            <a:ext cx="4930719" cy="2762815"/>
          </a:xfrm>
          <a:prstGeom prst="rect">
            <a:avLst/>
          </a:prstGeom>
        </p:spPr>
      </p:pic>
      <p:sp>
        <p:nvSpPr>
          <p:cNvPr id="3" name="TextBox 2"/>
          <p:cNvSpPr txBox="1"/>
          <p:nvPr/>
        </p:nvSpPr>
        <p:spPr>
          <a:xfrm>
            <a:off x="5637474" y="294198"/>
            <a:ext cx="6225871" cy="6755696"/>
          </a:xfrm>
          <a:prstGeom prst="rect">
            <a:avLst/>
          </a:prstGeom>
          <a:noFill/>
        </p:spPr>
        <p:txBody>
          <a:bodyPr wrap="square" rtlCol="0">
            <a:spAutoFit/>
          </a:bodyPr>
          <a:lstStyle/>
          <a:p>
            <a:r>
              <a:rPr lang="en-US" sz="1200" dirty="0" smtClean="0"/>
              <a:t>Once job is submitted for approval, contact will see this </a:t>
            </a:r>
            <a:r>
              <a:rPr lang="en-US" sz="1200" dirty="0" smtClean="0"/>
              <a:t>page and receive an email from hirewest@westga.edu</a:t>
            </a:r>
            <a:endParaRPr lang="en-US" sz="1200" dirty="0" smtClean="0"/>
          </a:p>
          <a:p>
            <a:r>
              <a:rPr lang="en-US" sz="1100" i="1" dirty="0">
                <a:solidFill>
                  <a:srgbClr val="0000FF"/>
                </a:solidFill>
              </a:rPr>
              <a:t>Thank you for submitting your new "Student Assistant Test Job" job posting request. Your request has been received, and is currently being reviewed. A confirmation email will be sent to your Primary Contact when the request is approved. Until the request is approved, you may review your request and make changes as necessary</a:t>
            </a:r>
            <a:r>
              <a:rPr lang="en-US" sz="1100" i="1" dirty="0" smtClean="0">
                <a:solidFill>
                  <a:srgbClr val="0000FF"/>
                </a:solidFill>
              </a:rPr>
              <a:t>.</a:t>
            </a:r>
            <a:r>
              <a:rPr lang="en-US" sz="1100" i="1" dirty="0">
                <a:solidFill>
                  <a:srgbClr val="0000FF"/>
                </a:solidFill>
              </a:rPr>
              <a:t/>
            </a:r>
            <a:br>
              <a:rPr lang="en-US" sz="1100" i="1" dirty="0">
                <a:solidFill>
                  <a:srgbClr val="0000FF"/>
                </a:solidFill>
              </a:rPr>
            </a:br>
            <a:endParaRPr lang="en-US" sz="1100" i="1" dirty="0" smtClean="0">
              <a:solidFill>
                <a:srgbClr val="0000FF"/>
              </a:solidFill>
            </a:endParaRPr>
          </a:p>
          <a:p>
            <a:r>
              <a:rPr lang="en-US" sz="1100" i="1" dirty="0" smtClean="0">
                <a:solidFill>
                  <a:srgbClr val="0000FF"/>
                </a:solidFill>
              </a:rPr>
              <a:t>You </a:t>
            </a:r>
            <a:r>
              <a:rPr lang="en-US" sz="1100" i="1" dirty="0">
                <a:solidFill>
                  <a:srgbClr val="0000FF"/>
                </a:solidFill>
              </a:rPr>
              <a:t>have elected to receive resumes via: online</a:t>
            </a:r>
            <a:r>
              <a:rPr lang="en-US" sz="1100" i="1" dirty="0" smtClean="0">
                <a:solidFill>
                  <a:srgbClr val="0000FF"/>
                </a:solidFill>
              </a:rPr>
              <a:t>.</a:t>
            </a:r>
            <a:r>
              <a:rPr lang="en-US" sz="1100" i="1" dirty="0">
                <a:solidFill>
                  <a:srgbClr val="0000FF"/>
                </a:solidFill>
              </a:rPr>
              <a:t/>
            </a:r>
            <a:br>
              <a:rPr lang="en-US" sz="1100" i="1" dirty="0">
                <a:solidFill>
                  <a:srgbClr val="0000FF"/>
                </a:solidFill>
              </a:rPr>
            </a:br>
            <a:endParaRPr lang="en-US" sz="1100" i="1" dirty="0" smtClean="0">
              <a:solidFill>
                <a:srgbClr val="0000FF"/>
              </a:solidFill>
            </a:endParaRPr>
          </a:p>
          <a:p>
            <a:r>
              <a:rPr lang="en-US" sz="1100" i="1" dirty="0" smtClean="0">
                <a:solidFill>
                  <a:srgbClr val="0000FF"/>
                </a:solidFill>
              </a:rPr>
              <a:t>If </a:t>
            </a:r>
            <a:r>
              <a:rPr lang="en-US" sz="1100" i="1" dirty="0">
                <a:solidFill>
                  <a:srgbClr val="0000FF"/>
                </a:solidFill>
              </a:rPr>
              <a:t>you have any questions, please contact us</a:t>
            </a:r>
            <a:r>
              <a:rPr lang="en-US" sz="1100" i="1" dirty="0" smtClean="0">
                <a:solidFill>
                  <a:srgbClr val="0000FF"/>
                </a:solidFill>
              </a:rPr>
              <a:t>.</a:t>
            </a:r>
            <a:r>
              <a:rPr lang="en-US" sz="1100" i="1" dirty="0">
                <a:solidFill>
                  <a:srgbClr val="0000FF"/>
                </a:solidFill>
              </a:rPr>
              <a:t/>
            </a:r>
            <a:br>
              <a:rPr lang="en-US" sz="1100" i="1" dirty="0">
                <a:solidFill>
                  <a:srgbClr val="0000FF"/>
                </a:solidFill>
              </a:rPr>
            </a:br>
            <a:r>
              <a:rPr lang="en-US" sz="1100" i="1" dirty="0">
                <a:solidFill>
                  <a:srgbClr val="0000FF"/>
                </a:solidFill>
              </a:rPr>
              <a:t>Thank you,</a:t>
            </a:r>
            <a:br>
              <a:rPr lang="en-US" sz="1100" i="1" dirty="0">
                <a:solidFill>
                  <a:srgbClr val="0000FF"/>
                </a:solidFill>
              </a:rPr>
            </a:br>
            <a:r>
              <a:rPr lang="en-US" sz="1100" i="1" dirty="0">
                <a:solidFill>
                  <a:srgbClr val="0000FF"/>
                </a:solidFill>
              </a:rPr>
              <a:t>Employer Relations</a:t>
            </a:r>
            <a:br>
              <a:rPr lang="en-US" sz="1100" i="1" dirty="0">
                <a:solidFill>
                  <a:srgbClr val="0000FF"/>
                </a:solidFill>
              </a:rPr>
            </a:br>
            <a:r>
              <a:rPr lang="en-US" sz="1100" i="1" dirty="0">
                <a:solidFill>
                  <a:srgbClr val="0000FF"/>
                </a:solidFill>
              </a:rPr>
              <a:t>UWG Career Services</a:t>
            </a:r>
            <a:br>
              <a:rPr lang="en-US" sz="1100" i="1" dirty="0">
                <a:solidFill>
                  <a:srgbClr val="0000FF"/>
                </a:solidFill>
              </a:rPr>
            </a:br>
            <a:r>
              <a:rPr lang="en-US" sz="1100" i="1" dirty="0" smtClean="0">
                <a:solidFill>
                  <a:srgbClr val="0000FF"/>
                </a:solidFill>
              </a:rPr>
              <a:t>678.839.6431</a:t>
            </a:r>
            <a:r>
              <a:rPr lang="en-US" sz="1100" i="1" dirty="0">
                <a:solidFill>
                  <a:srgbClr val="0000FF"/>
                </a:solidFill>
              </a:rPr>
              <a:t/>
            </a:r>
            <a:br>
              <a:rPr lang="en-US" sz="1100" i="1" dirty="0">
                <a:solidFill>
                  <a:srgbClr val="0000FF"/>
                </a:solidFill>
              </a:rPr>
            </a:br>
            <a:r>
              <a:rPr lang="en-US" sz="1100" i="1" dirty="0">
                <a:solidFill>
                  <a:srgbClr val="0000FF"/>
                </a:solidFill>
              </a:rPr>
              <a:t>Powered By </a:t>
            </a:r>
            <a:r>
              <a:rPr lang="en-US" sz="1100" i="1" dirty="0" err="1">
                <a:solidFill>
                  <a:srgbClr val="0000FF"/>
                </a:solidFill>
              </a:rPr>
              <a:t>Symplicity</a:t>
            </a:r>
            <a:endParaRPr lang="en-US" sz="1100" dirty="0">
              <a:solidFill>
                <a:srgbClr val="0000FF"/>
              </a:solidFill>
            </a:endParaRPr>
          </a:p>
          <a:p>
            <a:endParaRPr lang="en-US" sz="1200" dirty="0" smtClean="0"/>
          </a:p>
          <a:p>
            <a:r>
              <a:rPr lang="en-US" sz="1200" dirty="0" smtClean="0"/>
              <a:t>Job </a:t>
            </a:r>
            <a:r>
              <a:rPr lang="en-US" sz="1200" dirty="0" smtClean="0"/>
              <a:t>will come to Career Services for us to approve. Once job is approved by Career Services, you will receive an email and can view the job by logging into your WolfWorks account.</a:t>
            </a:r>
          </a:p>
          <a:p>
            <a:endParaRPr lang="en-US" dirty="0"/>
          </a:p>
          <a:p>
            <a:r>
              <a:rPr lang="en-US" sz="1100" i="1" dirty="0" smtClean="0">
                <a:solidFill>
                  <a:srgbClr val="0000FF"/>
                </a:solidFill>
              </a:rPr>
              <a:t>Dear Name:</a:t>
            </a:r>
            <a:r>
              <a:rPr lang="en-US" sz="1100" i="1" dirty="0">
                <a:solidFill>
                  <a:srgbClr val="0000FF"/>
                </a:solidFill>
              </a:rPr>
              <a:t/>
            </a:r>
            <a:br>
              <a:rPr lang="en-US" sz="1100" i="1" dirty="0">
                <a:solidFill>
                  <a:srgbClr val="0000FF"/>
                </a:solidFill>
              </a:rPr>
            </a:br>
            <a:r>
              <a:rPr lang="en-US" sz="1100" i="1" dirty="0">
                <a:solidFill>
                  <a:srgbClr val="0000FF"/>
                </a:solidFill>
              </a:rPr>
              <a:t>The following position has been approved:</a:t>
            </a:r>
            <a:r>
              <a:rPr lang="en-US" sz="1100" i="1" dirty="0">
                <a:solidFill>
                  <a:srgbClr val="0000FF"/>
                </a:solidFill>
              </a:rPr>
              <a:t/>
            </a:r>
            <a:br>
              <a:rPr lang="en-US" sz="1100" i="1" dirty="0">
                <a:solidFill>
                  <a:srgbClr val="0000FF"/>
                </a:solidFill>
              </a:rPr>
            </a:br>
            <a:r>
              <a:rPr lang="en-US" sz="1100" i="1" dirty="0">
                <a:solidFill>
                  <a:srgbClr val="0000FF"/>
                </a:solidFill>
              </a:rPr>
              <a:t/>
            </a:r>
            <a:br>
              <a:rPr lang="en-US" sz="1100" i="1" dirty="0">
                <a:solidFill>
                  <a:srgbClr val="0000FF"/>
                </a:solidFill>
              </a:rPr>
            </a:br>
            <a:r>
              <a:rPr lang="en-US" sz="1100" i="1" dirty="0" smtClean="0">
                <a:solidFill>
                  <a:srgbClr val="0000FF"/>
                </a:solidFill>
              </a:rPr>
              <a:t>Student Assistant Test Job</a:t>
            </a:r>
            <a:r>
              <a:rPr lang="en-US" sz="1100" i="1" dirty="0">
                <a:solidFill>
                  <a:srgbClr val="0000FF"/>
                </a:solidFill>
              </a:rPr>
              <a:t/>
            </a:r>
            <a:br>
              <a:rPr lang="en-US" sz="1100" i="1" dirty="0">
                <a:solidFill>
                  <a:srgbClr val="0000FF"/>
                </a:solidFill>
              </a:rPr>
            </a:br>
            <a:r>
              <a:rPr lang="en-US" sz="1100" i="1" dirty="0">
                <a:solidFill>
                  <a:srgbClr val="0000FF"/>
                </a:solidFill>
              </a:rPr>
              <a:t/>
            </a:r>
            <a:br>
              <a:rPr lang="en-US" sz="1100" i="1" dirty="0">
                <a:solidFill>
                  <a:srgbClr val="0000FF"/>
                </a:solidFill>
              </a:rPr>
            </a:br>
            <a:r>
              <a:rPr lang="en-US" sz="1100" i="1" dirty="0">
                <a:solidFill>
                  <a:srgbClr val="0000FF"/>
                </a:solidFill>
              </a:rPr>
              <a:t>If students are interested in applying for this position, they will submit their applications to you directly, unless you selected to have applications accumulated on-line in your </a:t>
            </a:r>
            <a:r>
              <a:rPr lang="en-US" sz="1100" i="1" dirty="0" err="1">
                <a:solidFill>
                  <a:srgbClr val="0000FF"/>
                </a:solidFill>
              </a:rPr>
              <a:t>Symplicity</a:t>
            </a:r>
            <a:r>
              <a:rPr lang="en-US" sz="1100" i="1" dirty="0">
                <a:solidFill>
                  <a:srgbClr val="0000FF"/>
                </a:solidFill>
              </a:rPr>
              <a:t> account.</a:t>
            </a:r>
            <a:r>
              <a:rPr lang="en-US" sz="1100" i="1" dirty="0">
                <a:solidFill>
                  <a:srgbClr val="0000FF"/>
                </a:solidFill>
              </a:rPr>
              <a:t/>
            </a:r>
            <a:br>
              <a:rPr lang="en-US" sz="1100" i="1" dirty="0">
                <a:solidFill>
                  <a:srgbClr val="0000FF"/>
                </a:solidFill>
              </a:rPr>
            </a:br>
            <a:r>
              <a:rPr lang="en-US" sz="1100" i="1" dirty="0">
                <a:solidFill>
                  <a:srgbClr val="0000FF"/>
                </a:solidFill>
              </a:rPr>
              <a:t/>
            </a:r>
            <a:br>
              <a:rPr lang="en-US" sz="1100" i="1" dirty="0">
                <a:solidFill>
                  <a:srgbClr val="0000FF"/>
                </a:solidFill>
              </a:rPr>
            </a:br>
            <a:r>
              <a:rPr lang="en-US" sz="1100" i="1" dirty="0">
                <a:solidFill>
                  <a:srgbClr val="0000FF"/>
                </a:solidFill>
              </a:rPr>
              <a:t>If you have any questions about your job posting, please feel free to contact the UWG Career Services Employer Relations Team.</a:t>
            </a:r>
            <a:r>
              <a:rPr lang="en-US" sz="1100" i="1" dirty="0">
                <a:solidFill>
                  <a:srgbClr val="0000FF"/>
                </a:solidFill>
              </a:rPr>
              <a:t/>
            </a:r>
            <a:br>
              <a:rPr lang="en-US" sz="1100" i="1" dirty="0">
                <a:solidFill>
                  <a:srgbClr val="0000FF"/>
                </a:solidFill>
              </a:rPr>
            </a:br>
            <a:r>
              <a:rPr lang="en-US" sz="1100" i="1" dirty="0">
                <a:solidFill>
                  <a:srgbClr val="0000FF"/>
                </a:solidFill>
              </a:rPr>
              <a:t/>
            </a:r>
            <a:br>
              <a:rPr lang="en-US" sz="1100" i="1" dirty="0">
                <a:solidFill>
                  <a:srgbClr val="0000FF"/>
                </a:solidFill>
              </a:rPr>
            </a:br>
            <a:r>
              <a:rPr lang="en-US" sz="1100" i="1" dirty="0">
                <a:solidFill>
                  <a:srgbClr val="0000FF"/>
                </a:solidFill>
              </a:rPr>
              <a:t>Thank you for your interest in recruiting our students!</a:t>
            </a:r>
            <a:r>
              <a:rPr lang="en-US" sz="1100" i="1" dirty="0">
                <a:solidFill>
                  <a:srgbClr val="0000FF"/>
                </a:solidFill>
              </a:rPr>
              <a:t/>
            </a:r>
            <a:br>
              <a:rPr lang="en-US" sz="1100" i="1" dirty="0">
                <a:solidFill>
                  <a:srgbClr val="0000FF"/>
                </a:solidFill>
              </a:rPr>
            </a:br>
            <a:r>
              <a:rPr lang="en-US" sz="1100" i="1" dirty="0">
                <a:solidFill>
                  <a:srgbClr val="0000FF"/>
                </a:solidFill>
              </a:rPr>
              <a:t/>
            </a:r>
            <a:br>
              <a:rPr lang="en-US" sz="1100" i="1" dirty="0">
                <a:solidFill>
                  <a:srgbClr val="0000FF"/>
                </a:solidFill>
              </a:rPr>
            </a:br>
            <a:r>
              <a:rPr lang="en-US" sz="1100" i="1" dirty="0">
                <a:solidFill>
                  <a:srgbClr val="0000FF"/>
                </a:solidFill>
              </a:rPr>
              <a:t>Employer Relations</a:t>
            </a:r>
            <a:r>
              <a:rPr lang="en-US" sz="1100" i="1" dirty="0">
                <a:solidFill>
                  <a:srgbClr val="0000FF"/>
                </a:solidFill>
              </a:rPr>
              <a:t/>
            </a:r>
            <a:br>
              <a:rPr lang="en-US" sz="1100" i="1" dirty="0">
                <a:solidFill>
                  <a:srgbClr val="0000FF"/>
                </a:solidFill>
              </a:rPr>
            </a:br>
            <a:r>
              <a:rPr lang="en-US" sz="1100" i="1" dirty="0">
                <a:solidFill>
                  <a:srgbClr val="0000FF"/>
                </a:solidFill>
              </a:rPr>
              <a:t>UWG Career Services</a:t>
            </a:r>
            <a:r>
              <a:rPr lang="en-US" sz="1100" i="1" dirty="0">
                <a:solidFill>
                  <a:srgbClr val="0000FF"/>
                </a:solidFill>
              </a:rPr>
              <a:t/>
            </a:r>
            <a:br>
              <a:rPr lang="en-US" sz="1100" i="1" dirty="0">
                <a:solidFill>
                  <a:srgbClr val="0000FF"/>
                </a:solidFill>
              </a:rPr>
            </a:br>
            <a:r>
              <a:rPr lang="en-US" sz="1100" i="1" dirty="0">
                <a:solidFill>
                  <a:srgbClr val="0000FF"/>
                </a:solidFill>
              </a:rPr>
              <a:t>678.839.6431</a:t>
            </a:r>
          </a:p>
          <a:p>
            <a:r>
              <a:rPr lang="en-US" sz="1200" dirty="0"/>
              <a:t/>
            </a:r>
            <a:br>
              <a:rPr lang="en-US" sz="1200" dirty="0"/>
            </a:br>
            <a:r>
              <a:rPr lang="en-US" sz="1200" i="1" dirty="0"/>
              <a:t/>
            </a:r>
            <a:br>
              <a:rPr lang="en-US" sz="1200" i="1" dirty="0"/>
            </a:br>
            <a:endParaRPr lang="en-US" sz="1200" i="1" dirty="0"/>
          </a:p>
        </p:txBody>
      </p:sp>
    </p:spTree>
    <p:extLst>
      <p:ext uri="{BB962C8B-B14F-4D97-AF65-F5344CB8AC3E}">
        <p14:creationId xmlns:p14="http://schemas.microsoft.com/office/powerpoint/2010/main" val="160851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b="36270"/>
          <a:stretch/>
        </p:blipFill>
        <p:spPr>
          <a:xfrm>
            <a:off x="181970" y="164460"/>
            <a:ext cx="4596764" cy="2109613"/>
          </a:xfrm>
          <a:prstGeom prst="rect">
            <a:avLst/>
          </a:prstGeom>
        </p:spPr>
      </p:pic>
      <p:sp>
        <p:nvSpPr>
          <p:cNvPr id="3" name="Oval 2"/>
          <p:cNvSpPr/>
          <p:nvPr/>
        </p:nvSpPr>
        <p:spPr>
          <a:xfrm>
            <a:off x="3458818" y="779228"/>
            <a:ext cx="516834" cy="1351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231085" y="2444396"/>
            <a:ext cx="4547649" cy="1165454"/>
          </a:xfrm>
          <a:prstGeom prst="rect">
            <a:avLst/>
          </a:prstGeom>
        </p:spPr>
      </p:pic>
      <p:pic>
        <p:nvPicPr>
          <p:cNvPr id="5" name="Picture 4"/>
          <p:cNvPicPr>
            <a:picLocks noChangeAspect="1"/>
          </p:cNvPicPr>
          <p:nvPr/>
        </p:nvPicPr>
        <p:blipFill>
          <a:blip r:embed="rId4"/>
          <a:stretch>
            <a:fillRect/>
          </a:stretch>
        </p:blipFill>
        <p:spPr>
          <a:xfrm>
            <a:off x="231084" y="3780173"/>
            <a:ext cx="4547649" cy="1103580"/>
          </a:xfrm>
          <a:prstGeom prst="rect">
            <a:avLst/>
          </a:prstGeom>
        </p:spPr>
      </p:pic>
      <p:sp>
        <p:nvSpPr>
          <p:cNvPr id="7" name="TextBox 6"/>
          <p:cNvSpPr txBox="1"/>
          <p:nvPr/>
        </p:nvSpPr>
        <p:spPr>
          <a:xfrm>
            <a:off x="5152445" y="286247"/>
            <a:ext cx="6694998" cy="6186309"/>
          </a:xfrm>
          <a:prstGeom prst="rect">
            <a:avLst/>
          </a:prstGeom>
          <a:noFill/>
        </p:spPr>
        <p:txBody>
          <a:bodyPr wrap="square" rtlCol="0">
            <a:spAutoFit/>
          </a:bodyPr>
          <a:lstStyle/>
          <a:p>
            <a:r>
              <a:rPr lang="en-US" sz="1200" dirty="0" smtClean="0"/>
              <a:t>When contact logs in to check applications: </a:t>
            </a:r>
            <a:r>
              <a:rPr lang="en-US" sz="1200" b="1" dirty="0" smtClean="0">
                <a:solidFill>
                  <a:srgbClr val="0000FF"/>
                </a:solidFill>
              </a:rPr>
              <a:t>Select View Job Posting</a:t>
            </a:r>
            <a:endParaRPr lang="en-US" sz="1200" dirty="0" smtClean="0">
              <a:solidFill>
                <a:srgbClr val="0000FF"/>
              </a:solidFill>
            </a:endParaRPr>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r>
              <a:rPr lang="en-US" sz="1200" dirty="0" smtClean="0"/>
              <a:t>This page will show number of applicants. Click on </a:t>
            </a:r>
            <a:r>
              <a:rPr lang="en-US" sz="1200" b="1" dirty="0" smtClean="0">
                <a:solidFill>
                  <a:srgbClr val="00B050"/>
                </a:solidFill>
              </a:rPr>
              <a:t>Green Applicant Button</a:t>
            </a:r>
            <a:r>
              <a:rPr lang="en-US" sz="1200" dirty="0" smtClean="0"/>
              <a:t>.</a:t>
            </a:r>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r>
              <a:rPr lang="en-US" sz="1200" dirty="0" smtClean="0"/>
              <a:t>Shows applicant names. Resumes can be downloaded from this screen. </a:t>
            </a:r>
          </a:p>
          <a:p>
            <a:r>
              <a:rPr lang="en-US" sz="1200" dirty="0" smtClean="0"/>
              <a:t>Click on student name to view resume online.</a:t>
            </a:r>
          </a:p>
          <a:p>
            <a:endParaRPr lang="en-US" sz="1200" dirty="0"/>
          </a:p>
          <a:p>
            <a:endParaRPr lang="en-US" sz="1200" dirty="0" smtClean="0"/>
          </a:p>
          <a:p>
            <a:endParaRPr lang="en-US" sz="1200" dirty="0"/>
          </a:p>
          <a:p>
            <a:endParaRPr lang="en-US" sz="1200" dirty="0" smtClean="0"/>
          </a:p>
          <a:p>
            <a:endParaRPr lang="en-US" sz="1200" dirty="0"/>
          </a:p>
          <a:p>
            <a:r>
              <a:rPr lang="en-US" sz="1200" dirty="0" smtClean="0"/>
              <a:t>Select </a:t>
            </a:r>
            <a:r>
              <a:rPr lang="en-US" sz="1200" b="1" dirty="0" smtClean="0">
                <a:solidFill>
                  <a:srgbClr val="0000FF"/>
                </a:solidFill>
              </a:rPr>
              <a:t>Batch Options </a:t>
            </a:r>
            <a:r>
              <a:rPr lang="en-US" sz="1200" dirty="0" smtClean="0"/>
              <a:t>and </a:t>
            </a:r>
            <a:r>
              <a:rPr lang="en-US" sz="1200" b="1" dirty="0" smtClean="0">
                <a:solidFill>
                  <a:srgbClr val="0000FF"/>
                </a:solidFill>
              </a:rPr>
              <a:t>Student Applicants </a:t>
            </a:r>
            <a:r>
              <a:rPr lang="en-US" sz="1200" dirty="0" smtClean="0"/>
              <a:t>to do the following:</a:t>
            </a:r>
          </a:p>
          <a:p>
            <a:pPr marL="228600" indent="-228600">
              <a:buAutoNum type="arabicPeriod"/>
            </a:pPr>
            <a:r>
              <a:rPr lang="en-US" sz="1200" dirty="0" smtClean="0"/>
              <a:t>Email students selected to invite to interview, offer job, let them know the job is filled, etc.</a:t>
            </a:r>
          </a:p>
          <a:p>
            <a:pPr marL="228600" indent="-228600">
              <a:buAutoNum type="arabicPeriod"/>
            </a:pPr>
            <a:r>
              <a:rPr lang="en-US" sz="1200" dirty="0" smtClean="0"/>
              <a:t>Save list of applicants as Excel spreadsheet</a:t>
            </a:r>
          </a:p>
          <a:p>
            <a:pPr marL="228600" indent="-228600">
              <a:buAutoNum type="arabicPeriod"/>
            </a:pPr>
            <a:r>
              <a:rPr lang="en-US" sz="1200" dirty="0" smtClean="0"/>
              <a:t>Generate resume/application book of selected or all applicants</a:t>
            </a:r>
          </a:p>
          <a:p>
            <a:pPr marL="228600" indent="-228600">
              <a:buAutoNum type="arabicPeriod"/>
            </a:pPr>
            <a:r>
              <a:rPr lang="en-US" sz="1200" dirty="0" smtClean="0"/>
              <a:t>Set status – you sent applicant an email, you want to review the applicant, you are interested in the applicant.</a:t>
            </a:r>
          </a:p>
          <a:p>
            <a:pPr marL="228600" indent="-228600">
              <a:buAutoNum type="arabicPeriod"/>
            </a:pPr>
            <a:endParaRPr lang="en-US" sz="1200" dirty="0" smtClean="0"/>
          </a:p>
        </p:txBody>
      </p:sp>
      <p:pic>
        <p:nvPicPr>
          <p:cNvPr id="8" name="Picture 7"/>
          <p:cNvPicPr>
            <a:picLocks noChangeAspect="1"/>
          </p:cNvPicPr>
          <p:nvPr/>
        </p:nvPicPr>
        <p:blipFill>
          <a:blip r:embed="rId5"/>
          <a:stretch>
            <a:fillRect/>
          </a:stretch>
        </p:blipFill>
        <p:spPr>
          <a:xfrm>
            <a:off x="239036" y="5054076"/>
            <a:ext cx="4611508" cy="1469109"/>
          </a:xfrm>
          <a:prstGeom prst="rect">
            <a:avLst/>
          </a:prstGeom>
        </p:spPr>
      </p:pic>
    </p:spTree>
    <p:extLst>
      <p:ext uri="{BB962C8B-B14F-4D97-AF65-F5344CB8AC3E}">
        <p14:creationId xmlns:p14="http://schemas.microsoft.com/office/powerpoint/2010/main" val="2516487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1176" y="469127"/>
            <a:ext cx="11155680" cy="4632037"/>
          </a:xfrm>
          <a:prstGeom prst="rect">
            <a:avLst/>
          </a:prstGeom>
          <a:noFill/>
        </p:spPr>
        <p:txBody>
          <a:bodyPr wrap="square" rtlCol="0">
            <a:spAutoFit/>
          </a:bodyPr>
          <a:lstStyle/>
          <a:p>
            <a:r>
              <a:rPr lang="en-US" sz="1400" dirty="0" smtClean="0"/>
              <a:t>You will receive an email when job closes/expires</a:t>
            </a:r>
          </a:p>
          <a:p>
            <a:r>
              <a:rPr lang="en-US" sz="1400" dirty="0"/>
              <a:t/>
            </a:r>
            <a:br>
              <a:rPr lang="en-US" sz="1400" dirty="0"/>
            </a:br>
            <a:r>
              <a:rPr lang="en-US" sz="1100" i="1" dirty="0">
                <a:solidFill>
                  <a:srgbClr val="0000FF"/>
                </a:solidFill>
              </a:rPr>
              <a:t>Dear  </a:t>
            </a:r>
            <a:r>
              <a:rPr lang="en-US" sz="1100" i="1" dirty="0" smtClean="0">
                <a:solidFill>
                  <a:srgbClr val="0000FF"/>
                </a:solidFill>
              </a:rPr>
              <a:t>Your Name:</a:t>
            </a:r>
            <a:r>
              <a:rPr lang="en-US" sz="1100" i="1" dirty="0">
                <a:solidFill>
                  <a:srgbClr val="0000FF"/>
                </a:solidFill>
              </a:rPr>
              <a:t> </a:t>
            </a:r>
            <a:r>
              <a:rPr lang="en-US" sz="1100" i="1" dirty="0">
                <a:solidFill>
                  <a:srgbClr val="0000FF"/>
                </a:solidFill>
              </a:rPr>
              <a:t/>
            </a:r>
            <a:br>
              <a:rPr lang="en-US" sz="1100" i="1" dirty="0">
                <a:solidFill>
                  <a:srgbClr val="0000FF"/>
                </a:solidFill>
              </a:rPr>
            </a:br>
            <a:r>
              <a:rPr lang="en-US" sz="1100" i="1" dirty="0">
                <a:solidFill>
                  <a:srgbClr val="0000FF"/>
                </a:solidFill>
              </a:rPr>
              <a:t/>
            </a:r>
            <a:br>
              <a:rPr lang="en-US" sz="1100" i="1" dirty="0">
                <a:solidFill>
                  <a:srgbClr val="0000FF"/>
                </a:solidFill>
              </a:rPr>
            </a:br>
            <a:r>
              <a:rPr lang="en-US" sz="1100" i="1" dirty="0">
                <a:solidFill>
                  <a:srgbClr val="0000FF"/>
                </a:solidFill>
              </a:rPr>
              <a:t>This is an email to let you know that the Job Posting for Student Assistant Test Job has been closed.</a:t>
            </a:r>
            <a:r>
              <a:rPr lang="en-US" sz="1100" i="1" dirty="0">
                <a:solidFill>
                  <a:srgbClr val="0000FF"/>
                </a:solidFill>
              </a:rPr>
              <a:t/>
            </a:r>
            <a:br>
              <a:rPr lang="en-US" sz="1100" i="1" dirty="0">
                <a:solidFill>
                  <a:srgbClr val="0000FF"/>
                </a:solidFill>
              </a:rPr>
            </a:br>
            <a:r>
              <a:rPr lang="en-US" sz="1100" i="1" dirty="0">
                <a:solidFill>
                  <a:srgbClr val="0000FF"/>
                </a:solidFill>
              </a:rPr>
              <a:t/>
            </a:r>
            <a:br>
              <a:rPr lang="en-US" sz="1100" i="1" dirty="0">
                <a:solidFill>
                  <a:srgbClr val="0000FF"/>
                </a:solidFill>
              </a:rPr>
            </a:br>
            <a:r>
              <a:rPr lang="en-US" sz="1100" i="1" dirty="0">
                <a:solidFill>
                  <a:srgbClr val="0000FF"/>
                </a:solidFill>
              </a:rPr>
              <a:t>Thank you,</a:t>
            </a:r>
            <a:r>
              <a:rPr lang="en-US" sz="1100" i="1" dirty="0">
                <a:solidFill>
                  <a:srgbClr val="0000FF"/>
                </a:solidFill>
              </a:rPr>
              <a:t/>
            </a:r>
            <a:br>
              <a:rPr lang="en-US" sz="1100" i="1" dirty="0">
                <a:solidFill>
                  <a:srgbClr val="0000FF"/>
                </a:solidFill>
              </a:rPr>
            </a:br>
            <a:r>
              <a:rPr lang="en-US" sz="1100" i="1" dirty="0">
                <a:solidFill>
                  <a:srgbClr val="0000FF"/>
                </a:solidFill>
              </a:rPr>
              <a:t>Employer Relations</a:t>
            </a:r>
            <a:r>
              <a:rPr lang="en-US" sz="1100" i="1" dirty="0">
                <a:solidFill>
                  <a:srgbClr val="0000FF"/>
                </a:solidFill>
              </a:rPr>
              <a:t/>
            </a:r>
            <a:br>
              <a:rPr lang="en-US" sz="1100" i="1" dirty="0">
                <a:solidFill>
                  <a:srgbClr val="0000FF"/>
                </a:solidFill>
              </a:rPr>
            </a:br>
            <a:r>
              <a:rPr lang="en-US" sz="1100" i="1" dirty="0">
                <a:solidFill>
                  <a:srgbClr val="0000FF"/>
                </a:solidFill>
              </a:rPr>
              <a:t>UWG Career Services</a:t>
            </a:r>
            <a:r>
              <a:rPr lang="en-US" sz="1100" i="1" dirty="0">
                <a:solidFill>
                  <a:srgbClr val="0000FF"/>
                </a:solidFill>
              </a:rPr>
              <a:t/>
            </a:r>
            <a:br>
              <a:rPr lang="en-US" sz="1100" i="1" dirty="0">
                <a:solidFill>
                  <a:srgbClr val="0000FF"/>
                </a:solidFill>
              </a:rPr>
            </a:br>
            <a:r>
              <a:rPr lang="en-US" sz="1100" i="1" dirty="0">
                <a:solidFill>
                  <a:srgbClr val="0000FF"/>
                </a:solidFill>
              </a:rPr>
              <a:t>678.839.6431</a:t>
            </a:r>
            <a:r>
              <a:rPr lang="en-US" sz="1100" i="1" dirty="0">
                <a:solidFill>
                  <a:srgbClr val="0000FF"/>
                </a:solidFill>
              </a:rPr>
              <a:t/>
            </a:r>
            <a:br>
              <a:rPr lang="en-US" sz="1100" i="1" dirty="0">
                <a:solidFill>
                  <a:srgbClr val="0000FF"/>
                </a:solidFill>
              </a:rPr>
            </a:br>
            <a:r>
              <a:rPr lang="en-US" sz="1100" i="1" dirty="0">
                <a:solidFill>
                  <a:srgbClr val="0000FF"/>
                </a:solidFill>
              </a:rPr>
              <a:t/>
            </a:r>
            <a:br>
              <a:rPr lang="en-US" sz="1100" i="1" dirty="0">
                <a:solidFill>
                  <a:srgbClr val="0000FF"/>
                </a:solidFill>
              </a:rPr>
            </a:br>
            <a:r>
              <a:rPr lang="en-US" sz="1100" i="1" dirty="0">
                <a:solidFill>
                  <a:srgbClr val="0000FF"/>
                </a:solidFill>
              </a:rPr>
              <a:t>Powered By </a:t>
            </a:r>
            <a:r>
              <a:rPr lang="en-US" sz="1100" i="1" dirty="0" err="1" smtClean="0">
                <a:solidFill>
                  <a:srgbClr val="0000FF"/>
                </a:solidFill>
              </a:rPr>
              <a:t>Symplicity</a:t>
            </a:r>
            <a:endParaRPr lang="en-US" sz="1100" i="1" dirty="0" smtClean="0">
              <a:solidFill>
                <a:srgbClr val="0000FF"/>
              </a:solidFill>
            </a:endParaRPr>
          </a:p>
          <a:p>
            <a:endParaRPr lang="en-US" sz="1100" i="1" dirty="0">
              <a:solidFill>
                <a:srgbClr val="0000FF"/>
              </a:solidFill>
            </a:endParaRPr>
          </a:p>
          <a:p>
            <a:r>
              <a:rPr lang="en-US" sz="1400" dirty="0"/>
              <a:t>You will </a:t>
            </a:r>
            <a:r>
              <a:rPr lang="en-US" sz="1400" dirty="0" smtClean="0"/>
              <a:t>also receive a follow-up </a:t>
            </a:r>
            <a:r>
              <a:rPr lang="en-US" sz="1400" dirty="0"/>
              <a:t>email when job </a:t>
            </a:r>
            <a:r>
              <a:rPr lang="en-US" sz="1400" dirty="0" smtClean="0"/>
              <a:t>closes/expires asking if you hired someone.</a:t>
            </a:r>
            <a:endParaRPr lang="en-US" sz="1400" dirty="0"/>
          </a:p>
          <a:p>
            <a:endParaRPr lang="en-US" sz="1100" dirty="0" smtClean="0"/>
          </a:p>
          <a:p>
            <a:r>
              <a:rPr lang="en-US" sz="1100" i="1" dirty="0">
                <a:solidFill>
                  <a:srgbClr val="0000FF"/>
                </a:solidFill>
              </a:rPr>
              <a:t>Your Student Assistant Test Job Part-Time position expired on Tuesday July 30, 2019.  If you have filled this position please provide the information below by simply replying to this e-mail. This will help us improve our joint recruiting efforts. Please be assured that the data you share will be kept confidential. </a:t>
            </a:r>
            <a:r>
              <a:rPr lang="en-US" sz="1100" i="1" dirty="0">
                <a:solidFill>
                  <a:srgbClr val="0000FF"/>
                </a:solidFill>
              </a:rPr>
              <a:t/>
            </a:r>
            <a:br>
              <a:rPr lang="en-US" sz="1100" i="1" dirty="0">
                <a:solidFill>
                  <a:srgbClr val="0000FF"/>
                </a:solidFill>
              </a:rPr>
            </a:br>
            <a:r>
              <a:rPr lang="en-US" sz="1100" i="1" dirty="0">
                <a:solidFill>
                  <a:srgbClr val="0000FF"/>
                </a:solidFill>
              </a:rPr>
              <a:t/>
            </a:r>
            <a:br>
              <a:rPr lang="en-US" sz="1100" i="1" dirty="0">
                <a:solidFill>
                  <a:srgbClr val="0000FF"/>
                </a:solidFill>
              </a:rPr>
            </a:br>
            <a:r>
              <a:rPr lang="en-US" sz="1100" i="1" dirty="0">
                <a:solidFill>
                  <a:srgbClr val="0000FF"/>
                </a:solidFill>
              </a:rPr>
              <a:t>Did you hire one of our candidates?</a:t>
            </a:r>
            <a:r>
              <a:rPr lang="en-US" sz="1100" i="1" dirty="0">
                <a:solidFill>
                  <a:srgbClr val="0000FF"/>
                </a:solidFill>
              </a:rPr>
              <a:t/>
            </a:r>
            <a:br>
              <a:rPr lang="en-US" sz="1100" i="1" dirty="0">
                <a:solidFill>
                  <a:srgbClr val="0000FF"/>
                </a:solidFill>
              </a:rPr>
            </a:br>
            <a:r>
              <a:rPr lang="en-US" sz="1100" i="1" dirty="0">
                <a:solidFill>
                  <a:srgbClr val="0000FF"/>
                </a:solidFill>
              </a:rPr>
              <a:t>Number of candidates hired?</a:t>
            </a:r>
            <a:r>
              <a:rPr lang="en-US" sz="1100" i="1" dirty="0">
                <a:solidFill>
                  <a:srgbClr val="0000FF"/>
                </a:solidFill>
              </a:rPr>
              <a:t/>
            </a:r>
            <a:br>
              <a:rPr lang="en-US" sz="1100" i="1" dirty="0">
                <a:solidFill>
                  <a:srgbClr val="0000FF"/>
                </a:solidFill>
              </a:rPr>
            </a:br>
            <a:r>
              <a:rPr lang="en-US" sz="1100" i="1" dirty="0">
                <a:solidFill>
                  <a:srgbClr val="0000FF"/>
                </a:solidFill>
              </a:rPr>
              <a:t>Hourly Wage (If part-time or intern)</a:t>
            </a:r>
            <a:r>
              <a:rPr lang="en-US" sz="1100" i="1" dirty="0">
                <a:solidFill>
                  <a:srgbClr val="0000FF"/>
                </a:solidFill>
              </a:rPr>
              <a:t/>
            </a:r>
            <a:br>
              <a:rPr lang="en-US" sz="1100" i="1" dirty="0">
                <a:solidFill>
                  <a:srgbClr val="0000FF"/>
                </a:solidFill>
              </a:rPr>
            </a:br>
            <a:r>
              <a:rPr lang="en-US" sz="1100" i="1" dirty="0">
                <a:solidFill>
                  <a:srgbClr val="0000FF"/>
                </a:solidFill>
              </a:rPr>
              <a:t>Monthly Salary (If full-time)</a:t>
            </a:r>
            <a:r>
              <a:rPr lang="en-US" sz="1100" i="1" dirty="0">
                <a:solidFill>
                  <a:srgbClr val="0000FF"/>
                </a:solidFill>
              </a:rPr>
              <a:t/>
            </a:r>
            <a:br>
              <a:rPr lang="en-US" sz="1100" i="1" dirty="0">
                <a:solidFill>
                  <a:srgbClr val="0000FF"/>
                </a:solidFill>
              </a:rPr>
            </a:br>
            <a:r>
              <a:rPr lang="en-US" sz="1100" i="1" dirty="0">
                <a:solidFill>
                  <a:srgbClr val="0000FF"/>
                </a:solidFill>
              </a:rPr>
              <a:t>Major if Available:</a:t>
            </a:r>
            <a:r>
              <a:rPr lang="en-US" sz="1100" i="1" dirty="0">
                <a:solidFill>
                  <a:srgbClr val="0000FF"/>
                </a:solidFill>
              </a:rPr>
              <a:t/>
            </a:r>
            <a:br>
              <a:rPr lang="en-US" sz="1100" i="1" dirty="0">
                <a:solidFill>
                  <a:srgbClr val="0000FF"/>
                </a:solidFill>
              </a:rPr>
            </a:br>
            <a:r>
              <a:rPr lang="en-US" sz="1100" i="1" dirty="0">
                <a:solidFill>
                  <a:srgbClr val="0000FF"/>
                </a:solidFill>
              </a:rPr>
              <a:t>Start date of position</a:t>
            </a:r>
            <a:r>
              <a:rPr lang="en-US" sz="1100" i="1" dirty="0">
                <a:solidFill>
                  <a:srgbClr val="0000FF"/>
                </a:solidFill>
              </a:rPr>
              <a:t/>
            </a:r>
            <a:br>
              <a:rPr lang="en-US" sz="1100" i="1" dirty="0">
                <a:solidFill>
                  <a:srgbClr val="0000FF"/>
                </a:solidFill>
              </a:rPr>
            </a:br>
            <a:r>
              <a:rPr lang="en-US" sz="1100" i="1" dirty="0">
                <a:solidFill>
                  <a:srgbClr val="0000FF"/>
                </a:solidFill>
              </a:rPr>
              <a:t>End date of position if temporary</a:t>
            </a:r>
            <a:r>
              <a:rPr lang="en-US" sz="1100" i="1" dirty="0">
                <a:solidFill>
                  <a:srgbClr val="0000FF"/>
                </a:solidFill>
              </a:rPr>
              <a:t/>
            </a:r>
            <a:br>
              <a:rPr lang="en-US" sz="1100" i="1" dirty="0">
                <a:solidFill>
                  <a:srgbClr val="0000FF"/>
                </a:solidFill>
              </a:rPr>
            </a:br>
            <a:endParaRPr lang="en-US" sz="1100" i="1" dirty="0">
              <a:solidFill>
                <a:srgbClr val="0000FF"/>
              </a:solidFill>
            </a:endParaRPr>
          </a:p>
        </p:txBody>
      </p:sp>
    </p:spTree>
    <p:extLst>
      <p:ext uri="{BB962C8B-B14F-4D97-AF65-F5344CB8AC3E}">
        <p14:creationId xmlns:p14="http://schemas.microsoft.com/office/powerpoint/2010/main" val="1052410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588</Words>
  <Application>Microsoft Office PowerPoint</Application>
  <PresentationFormat>Widescreen</PresentationFormat>
  <Paragraphs>93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WolfWorks Job Posting Process</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West Georgia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Hardin</dc:creator>
  <cp:lastModifiedBy>Vicki Hardin</cp:lastModifiedBy>
  <cp:revision>12</cp:revision>
  <dcterms:created xsi:type="dcterms:W3CDTF">2019-07-29T13:02:57Z</dcterms:created>
  <dcterms:modified xsi:type="dcterms:W3CDTF">2019-08-01T15:09:27Z</dcterms:modified>
</cp:coreProperties>
</file>